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7475200" cy="97536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jpeg"/><Relationship Id="rId8" Type="http://schemas.openxmlformats.org/officeDocument/2006/relationships/image" Target="../media/image40.jpeg"/><Relationship Id="rId7" Type="http://schemas.openxmlformats.org/officeDocument/2006/relationships/image" Target="../media/image39.jpeg"/><Relationship Id="rId6" Type="http://schemas.openxmlformats.org/officeDocument/2006/relationships/tags" Target="../tags/tag4.xml"/><Relationship Id="rId5" Type="http://schemas.openxmlformats.org/officeDocument/2006/relationships/image" Target="../media/image38.jpe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2.jpeg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4" name="textbox 4"/>
          <p:cNvSpPr/>
          <p:nvPr/>
        </p:nvSpPr>
        <p:spPr>
          <a:xfrm>
            <a:off x="958921" y="1899724"/>
            <a:ext cx="8074025" cy="68808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3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0480" algn="l" rtl="0" eaLnBrk="0">
              <a:lnSpc>
                <a:spcPct val="96000"/>
              </a:lnSpc>
            </a:pPr>
            <a:r>
              <a:rPr lang="zh-CN" sz="10000" b="1" kern="0" spc="5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擎</a:t>
            </a:r>
            <a:r>
              <a:rPr sz="10000" b="1" kern="0" spc="5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霄</a:t>
            </a:r>
            <a:endParaRPr sz="10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84000"/>
              </a:lnSpc>
              <a:spcBef>
                <a:spcPts val="40"/>
              </a:spcBef>
            </a:pPr>
            <a:r>
              <a:rPr sz="5600" kern="0" spc="16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港口物流设备智慧视觉与</a:t>
            </a:r>
            <a:endParaRPr sz="5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7000"/>
              </a:lnSpc>
            </a:pPr>
            <a:r>
              <a:rPr sz="5600" kern="0" spc="18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预测性维护系统</a:t>
            </a:r>
            <a:endParaRPr sz="5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5000"/>
              </a:lnSpc>
              <a:spcBef>
                <a:spcPts val="845"/>
              </a:spcBef>
            </a:pPr>
            <a:r>
              <a:rPr sz="2800" kern="0" spc="14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针对高负荷港口环境的低</a:t>
            </a:r>
            <a:r>
              <a:rPr sz="2800" kern="0" spc="13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成本、全生命周期智能</a:t>
            </a:r>
            <a:endParaRPr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4050"/>
              </a:lnSpc>
            </a:pPr>
            <a:r>
              <a:rPr sz="2800" kern="0" spc="12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监控解决方案</a:t>
            </a:r>
            <a:endParaRPr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7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5"/>
              </a:spcBef>
            </a:pPr>
            <a:endParaRPr sz="1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830012" y="520744"/>
            <a:ext cx="5035653" cy="797551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633028" y="5321271"/>
            <a:ext cx="2006502" cy="168912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410147" y="8788383"/>
            <a:ext cx="1885923" cy="59058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7880323"/>
            <a:ext cx="616000" cy="14668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48" name="textbox 148"/>
          <p:cNvSpPr/>
          <p:nvPr/>
        </p:nvSpPr>
        <p:spPr>
          <a:xfrm>
            <a:off x="1035112" y="1008169"/>
            <a:ext cx="8997315" cy="21374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2545" algn="l" rtl="0" eaLnBrk="0">
              <a:lnSpc>
                <a:spcPct val="96000"/>
              </a:lnSpc>
            </a:pPr>
            <a:r>
              <a:rPr sz="6100" b="1" kern="0" spc="50" dirty="0">
                <a:solidFill>
                  <a:srgbClr val="D06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实战验证与数据表现</a:t>
            </a:r>
            <a:endParaRPr sz="6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spcBef>
                <a:spcPts val="5"/>
              </a:spcBef>
            </a:pPr>
            <a:r>
              <a:rPr sz="4000" kern="0" spc="100" dirty="0">
                <a:solidFill>
                  <a:srgbClr val="3080A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基于海口港、</a:t>
            </a:r>
            <a:r>
              <a:rPr sz="4000" kern="0" spc="-1080" dirty="0">
                <a:solidFill>
                  <a:srgbClr val="3080A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4000" kern="0" spc="100" dirty="0">
                <a:solidFill>
                  <a:srgbClr val="3070A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洋浦港调研的场景化落地</a:t>
            </a:r>
            <a:endParaRPr sz="4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50" name="picture 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705583" y="3625803"/>
            <a:ext cx="3962501" cy="3378256"/>
          </a:xfrm>
          <a:prstGeom prst="rect">
            <a:avLst/>
          </a:prstGeom>
        </p:spPr>
      </p:pic>
      <p:pic>
        <p:nvPicPr>
          <p:cNvPr id="152" name="picture 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765344" y="3702077"/>
            <a:ext cx="3371839" cy="3428975"/>
          </a:xfrm>
          <a:prstGeom prst="rect">
            <a:avLst/>
          </a:prstGeom>
        </p:spPr>
      </p:pic>
      <p:sp>
        <p:nvSpPr>
          <p:cNvPr id="154" name="textbox 154"/>
          <p:cNvSpPr/>
          <p:nvPr/>
        </p:nvSpPr>
        <p:spPr>
          <a:xfrm>
            <a:off x="12319024" y="4828353"/>
            <a:ext cx="3526790" cy="17195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7000"/>
              </a:lnSpc>
            </a:pPr>
            <a:r>
              <a:rPr sz="14400" b="1" kern="0" spc="-420" dirty="0">
                <a:solidFill>
                  <a:srgbClr val="E0501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60%</a:t>
            </a:r>
            <a:endParaRPr sz="14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0" name="group 10"/>
          <p:cNvGrpSpPr/>
          <p:nvPr/>
        </p:nvGrpSpPr>
        <p:grpSpPr>
          <a:xfrm rot="21600000">
            <a:off x="11734772" y="7442192"/>
            <a:ext cx="4565744" cy="628619"/>
            <a:chOff x="0" y="0"/>
            <a:chExt cx="4565744" cy="628619"/>
          </a:xfrm>
        </p:grpSpPr>
        <p:pic>
          <p:nvPicPr>
            <p:cNvPr id="156" name="picture 15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4565744" cy="628619"/>
            </a:xfrm>
            <a:prstGeom prst="rect">
              <a:avLst/>
            </a:prstGeom>
          </p:spPr>
        </p:pic>
        <p:sp>
          <p:nvSpPr>
            <p:cNvPr id="158" name="textbox 158"/>
            <p:cNvSpPr/>
            <p:nvPr/>
          </p:nvSpPr>
          <p:spPr>
            <a:xfrm>
              <a:off x="-12700" y="-12700"/>
              <a:ext cx="4591684" cy="69532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73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6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202565" algn="l" rtl="0" eaLnBrk="0">
                <a:lnSpc>
                  <a:spcPct val="96000"/>
                </a:lnSpc>
              </a:pPr>
              <a:r>
                <a:rPr sz="2400" kern="0" spc="-5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预计降低高危区域人工巡检</a:t>
              </a:r>
              <a:r>
                <a:rPr sz="2400" kern="0" spc="-6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频次</a:t>
              </a:r>
              <a:endPara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sp>
        <p:nvSpPr>
          <p:cNvPr id="160" name="textbox 160"/>
          <p:cNvSpPr/>
          <p:nvPr/>
        </p:nvSpPr>
        <p:spPr>
          <a:xfrm>
            <a:off x="4845056" y="8835583"/>
            <a:ext cx="7771765" cy="3676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2400" kern="0" spc="19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适配范围：集装箱起重机</a:t>
            </a:r>
            <a:r>
              <a:rPr sz="2400" kern="0" spc="-40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400" kern="0" spc="19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|龙门吊</a:t>
            </a:r>
            <a:r>
              <a:rPr sz="2400" kern="0" spc="-39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400" kern="0" spc="19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|传送带</a:t>
            </a:r>
            <a:r>
              <a:rPr sz="2400" kern="0" spc="-40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400" kern="0" spc="19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|液压系统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12" name="group 12"/>
          <p:cNvGrpSpPr/>
          <p:nvPr/>
        </p:nvGrpSpPr>
        <p:grpSpPr>
          <a:xfrm rot="21600000">
            <a:off x="7461212" y="7442192"/>
            <a:ext cx="2540020" cy="628619"/>
            <a:chOff x="0" y="0"/>
            <a:chExt cx="2540020" cy="628619"/>
          </a:xfrm>
        </p:grpSpPr>
        <p:pic>
          <p:nvPicPr>
            <p:cNvPr id="162" name="picture 1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2540020" cy="628619"/>
            </a:xfrm>
            <a:prstGeom prst="rect">
              <a:avLst/>
            </a:prstGeom>
          </p:spPr>
        </p:pic>
        <p:sp>
          <p:nvSpPr>
            <p:cNvPr id="164" name="textbox 164"/>
            <p:cNvSpPr/>
            <p:nvPr/>
          </p:nvSpPr>
          <p:spPr>
            <a:xfrm>
              <a:off x="-12700" y="-12700"/>
              <a:ext cx="2566035" cy="69532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58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441960" algn="l" rtl="0" eaLnBrk="0">
                <a:lnSpc>
                  <a:spcPct val="96000"/>
                </a:lnSpc>
                <a:spcBef>
                  <a:spcPts val="5"/>
                </a:spcBef>
              </a:pPr>
              <a:r>
                <a:rPr sz="2400" b="1" kern="0" spc="38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误报率&lt;8%</a:t>
              </a:r>
              <a:endPara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sp>
        <p:nvSpPr>
          <p:cNvPr id="166" name="textbox 166"/>
          <p:cNvSpPr/>
          <p:nvPr/>
        </p:nvSpPr>
        <p:spPr>
          <a:xfrm>
            <a:off x="7004117" y="6990675"/>
            <a:ext cx="3371850" cy="2997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155"/>
              </a:lnSpc>
            </a:pPr>
            <a:r>
              <a:rPr sz="2300" kern="0" spc="-10" baseline="160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Manual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300" kern="0" spc="-10" baseline="160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Inspection</a:t>
            </a:r>
            <a:r>
              <a:rPr sz="1400" kern="0" spc="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</a:t>
            </a:r>
            <a:r>
              <a:rPr sz="2300" kern="0" spc="-10" baseline="50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Qingx</a:t>
            </a:r>
            <a:r>
              <a:rPr sz="2300" kern="0" spc="-20" baseline="50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iao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300" kern="0" spc="-20" baseline="50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System</a:t>
            </a:r>
            <a:endParaRPr sz="2300" baseline="5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68" name="textbox 168"/>
          <p:cNvSpPr/>
          <p:nvPr/>
        </p:nvSpPr>
        <p:spPr>
          <a:xfrm>
            <a:off x="2381227" y="7663053"/>
            <a:ext cx="2129154" cy="3759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2400" kern="0" spc="-4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故障识别准确率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72" name="textbox 172"/>
          <p:cNvSpPr/>
          <p:nvPr/>
        </p:nvSpPr>
        <p:spPr>
          <a:xfrm>
            <a:off x="936287" y="927970"/>
            <a:ext cx="7366634" cy="31870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2000"/>
              </a:lnSpc>
            </a:pPr>
            <a:r>
              <a:rPr sz="5000" b="1" kern="0" spc="60" dirty="0">
                <a:solidFill>
                  <a:srgbClr val="E0401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技术栈图谱</a:t>
            </a:r>
            <a:r>
              <a:rPr sz="5000" kern="0" spc="60" dirty="0">
                <a:solidFill>
                  <a:srgbClr val="E0401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5000" b="1" kern="0" spc="60" dirty="0">
                <a:solidFill>
                  <a:srgbClr val="E0401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5000" b="1" kern="0" spc="0" dirty="0">
                <a:solidFill>
                  <a:srgbClr val="E0401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Technology</a:t>
            </a:r>
            <a:endParaRPr sz="5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28675" algn="l" rtl="0" eaLnBrk="0">
              <a:lnSpc>
                <a:spcPts val="3210"/>
              </a:lnSpc>
              <a:spcBef>
                <a:spcPts val="780"/>
              </a:spcBef>
              <a:tabLst>
                <a:tab pos="987425" algn="l"/>
              </a:tabLst>
            </a:pPr>
            <a:r>
              <a:rPr sz="26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600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Core</a:t>
            </a:r>
            <a:r>
              <a:rPr sz="2600" kern="0" spc="25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600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Logic</a:t>
            </a:r>
            <a:r>
              <a:rPr sz="2600" kern="0" spc="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</a:t>
            </a:r>
            <a:r>
              <a:rPr sz="2600" kern="0" spc="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</a:t>
            </a:r>
            <a:r>
              <a:rPr sz="2300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Python    3.9+</a:t>
            </a:r>
            <a:endParaRPr sz="2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87425" algn="l" rtl="0" eaLnBrk="0">
              <a:lnSpc>
                <a:spcPct val="88000"/>
              </a:lnSpc>
              <a:spcBef>
                <a:spcPts val="0"/>
              </a:spcBef>
            </a:pPr>
            <a:r>
              <a:rPr sz="3700" kern="0" spc="0" baseline="40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Computer</a:t>
            </a:r>
            <a:r>
              <a:rPr sz="2400" kern="0" spc="16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700" kern="0" spc="0" baseline="40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Vision</a:t>
            </a:r>
            <a:r>
              <a:rPr sz="2400" kern="0" spc="16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</a:t>
            </a:r>
            <a:r>
              <a:rPr sz="3300" kern="0" spc="-4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OpenCV(cv</a:t>
            </a:r>
            <a:r>
              <a:rPr sz="3300" kern="0" spc="-4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2)</a:t>
            </a:r>
            <a:endParaRPr sz="33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174" name="picture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06487" y="2120920"/>
            <a:ext cx="558856" cy="584143"/>
          </a:xfrm>
          <a:prstGeom prst="rect">
            <a:avLst/>
          </a:prstGeom>
        </p:spPr>
      </p:pic>
      <p:sp>
        <p:nvSpPr>
          <p:cNvPr id="176" name="textbox 176"/>
          <p:cNvSpPr/>
          <p:nvPr/>
        </p:nvSpPr>
        <p:spPr>
          <a:xfrm>
            <a:off x="1911319" y="5206251"/>
            <a:ext cx="2460625" cy="32194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</a:pPr>
            <a:r>
              <a:rPr sz="2600" b="1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Data</a:t>
            </a:r>
            <a:r>
              <a:rPr sz="2600" b="1" kern="0" spc="1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600" b="1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&amp;Al</a:t>
            </a:r>
            <a:endParaRPr sz="2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  <a:spcBef>
                <a:spcPts val="790"/>
              </a:spcBef>
            </a:pPr>
            <a:r>
              <a:rPr sz="2600" b="1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Visualizat</a:t>
            </a:r>
            <a:r>
              <a:rPr sz="2600" b="1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ion</a:t>
            </a:r>
            <a:endParaRPr sz="2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  <a:spcBef>
                <a:spcPts val="5"/>
              </a:spcBef>
            </a:pPr>
            <a:r>
              <a:rPr sz="2600" b="1" kern="0" spc="-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Communication</a:t>
            </a:r>
            <a:endParaRPr sz="26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78" name="textbox 178"/>
          <p:cNvSpPr/>
          <p:nvPr/>
        </p:nvSpPr>
        <p:spPr>
          <a:xfrm>
            <a:off x="8952740" y="1004932"/>
            <a:ext cx="1926589" cy="31324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5000" b="1" kern="0" spc="-10" dirty="0">
                <a:solidFill>
                  <a:srgbClr val="E0401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Stack)</a:t>
            </a:r>
            <a:endParaRPr sz="5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34135" algn="l" rtl="0" eaLnBrk="0">
              <a:lnSpc>
                <a:spcPct val="77000"/>
              </a:lnSpc>
              <a:spcBef>
                <a:spcPts val="5"/>
              </a:spcBef>
            </a:pPr>
            <a:r>
              <a:rPr sz="26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PIL</a:t>
            </a:r>
            <a:endParaRPr sz="2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80" name="textbox 180"/>
          <p:cNvSpPr/>
          <p:nvPr/>
        </p:nvSpPr>
        <p:spPr>
          <a:xfrm>
            <a:off x="9239194" y="6353154"/>
            <a:ext cx="2568575" cy="21761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76250" algn="l" rtl="0" eaLnBrk="0">
              <a:lnSpc>
                <a:spcPct val="80000"/>
              </a:lnSpc>
            </a:pPr>
            <a:r>
              <a:rPr sz="3000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Matplotlib</a:t>
            </a:r>
            <a:endParaRPr sz="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01650" algn="l" rtl="0" eaLnBrk="0">
              <a:lnSpc>
                <a:spcPct val="81000"/>
              </a:lnSpc>
              <a:spcBef>
                <a:spcPts val="15"/>
              </a:spcBef>
            </a:pPr>
            <a:r>
              <a:rPr sz="30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(Plotting)</a:t>
            </a:r>
            <a:endParaRPr sz="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47700" algn="l" rtl="0" eaLnBrk="0">
              <a:lnSpc>
                <a:spcPct val="81000"/>
              </a:lnSpc>
              <a:spcBef>
                <a:spcPts val="700"/>
              </a:spcBef>
            </a:pPr>
            <a:r>
              <a:rPr sz="2300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Requests</a:t>
            </a:r>
            <a:endParaRPr sz="2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  <a:spcBef>
                <a:spcPts val="5"/>
              </a:spcBef>
            </a:pPr>
            <a:r>
              <a:rPr sz="2000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(WeChat</a:t>
            </a:r>
            <a:r>
              <a:rPr sz="2000" kern="0" spc="7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</a:t>
            </a:r>
            <a:r>
              <a:rPr sz="2000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Webho</a:t>
            </a: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ok)</a:t>
            </a:r>
            <a:endParaRPr sz="2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82" name="textbox 182"/>
          <p:cNvSpPr/>
          <p:nvPr/>
        </p:nvSpPr>
        <p:spPr>
          <a:xfrm>
            <a:off x="13366838" y="6866733"/>
            <a:ext cx="3035300" cy="16497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3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2230" indent="-50165" algn="l" rtl="0" eaLnBrk="0">
              <a:lnSpc>
                <a:spcPct val="90000"/>
              </a:lnSpc>
            </a:pPr>
            <a:r>
              <a:rPr sz="42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Lightweig</a:t>
            </a:r>
            <a:r>
              <a:rPr sz="4200" kern="0" spc="-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ht</a:t>
            </a:r>
            <a:r>
              <a:rPr sz="42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42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Architecture</a:t>
            </a:r>
            <a:r>
              <a:rPr sz="4200" kern="0" spc="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500" kern="0" spc="3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(轻量化架构)</a:t>
            </a:r>
            <a:endParaRPr sz="3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4" name="textbox 184"/>
          <p:cNvSpPr/>
          <p:nvPr/>
        </p:nvSpPr>
        <p:spPr>
          <a:xfrm>
            <a:off x="6019739" y="4949650"/>
            <a:ext cx="1350010" cy="35883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475"/>
              </a:lnSpc>
            </a:pPr>
            <a:r>
              <a:rPr sz="2000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TensorFlow</a:t>
            </a:r>
            <a:endParaRPr sz="2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79400" algn="l" rtl="0" eaLnBrk="0">
              <a:lnSpc>
                <a:spcPct val="82000"/>
              </a:lnSpc>
              <a:spcBef>
                <a:spcPts val="785"/>
              </a:spcBef>
            </a:pPr>
            <a:r>
              <a:rPr sz="2600" kern="0" spc="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Tkinter</a:t>
            </a:r>
            <a:endParaRPr sz="2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44500" algn="l" rtl="0" eaLnBrk="0">
              <a:lnSpc>
                <a:spcPct val="81000"/>
              </a:lnSpc>
              <a:spcBef>
                <a:spcPts val="420"/>
              </a:spcBef>
            </a:pPr>
            <a:r>
              <a:rPr sz="2000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(GUI)</a:t>
            </a:r>
            <a:endParaRPr sz="2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20700" algn="l" rtl="0" eaLnBrk="0">
              <a:lnSpc>
                <a:spcPct val="79000"/>
              </a:lnSpc>
              <a:spcBef>
                <a:spcPts val="610"/>
              </a:spcBef>
            </a:pPr>
            <a:r>
              <a:rPr sz="2000" kern="0" spc="-8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SMTP</a:t>
            </a:r>
            <a:endParaRPr sz="2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2000"/>
              </a:lnSpc>
              <a:spcBef>
                <a:spcPts val="30"/>
              </a:spcBef>
            </a:pPr>
            <a:r>
              <a:rPr sz="2600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(Email)</a:t>
            </a:r>
            <a:endParaRPr sz="26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86" name="textbox 186"/>
          <p:cNvSpPr/>
          <p:nvPr/>
        </p:nvSpPr>
        <p:spPr>
          <a:xfrm>
            <a:off x="9448721" y="5009514"/>
            <a:ext cx="1310005" cy="6870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sz="2300" kern="0" spc="-9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</a:t>
            </a:r>
            <a:r>
              <a:rPr sz="2300" kern="0" spc="-8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epSee</a:t>
            </a:r>
            <a:r>
              <a:rPr sz="2300" kern="0" spc="-6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k</a:t>
            </a:r>
            <a:endParaRPr sz="2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06400" algn="l" rtl="0" eaLnBrk="0">
              <a:lnSpc>
                <a:spcPts val="3050"/>
              </a:lnSpc>
            </a:pPr>
            <a:r>
              <a:rPr sz="2300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API</a:t>
            </a:r>
            <a:endParaRPr sz="23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88" name="textbox 188"/>
          <p:cNvSpPr/>
          <p:nvPr/>
        </p:nvSpPr>
        <p:spPr>
          <a:xfrm>
            <a:off x="6032495" y="5063166"/>
            <a:ext cx="1673860" cy="4845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610"/>
              </a:lnSpc>
            </a:pPr>
            <a:r>
              <a:rPr sz="26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Scikit</a:t>
            </a:r>
            <a:r>
              <a:rPr sz="2600" kern="0" spc="8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</a:t>
            </a:r>
            <a:r>
              <a:rPr sz="26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learn</a:t>
            </a:r>
            <a:endParaRPr sz="26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190" name="picture 1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5900336" y="2273271"/>
            <a:ext cx="831994" cy="838224"/>
          </a:xfrm>
          <a:prstGeom prst="rect">
            <a:avLst/>
          </a:prstGeom>
        </p:spPr>
      </p:pic>
      <p:sp>
        <p:nvSpPr>
          <p:cNvPr id="192" name="textbox 192"/>
          <p:cNvSpPr/>
          <p:nvPr/>
        </p:nvSpPr>
        <p:spPr>
          <a:xfrm>
            <a:off x="5638779" y="5450772"/>
            <a:ext cx="2491104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2300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(LinearRegression)</a:t>
            </a:r>
            <a:endParaRPr sz="23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94" name="textbox 194"/>
          <p:cNvSpPr/>
          <p:nvPr/>
        </p:nvSpPr>
        <p:spPr>
          <a:xfrm>
            <a:off x="12293685" y="5245450"/>
            <a:ext cx="993139" cy="3079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2300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Pandas</a:t>
            </a:r>
            <a:endParaRPr sz="23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96" name="textbox 196"/>
          <p:cNvSpPr/>
          <p:nvPr/>
        </p:nvSpPr>
        <p:spPr>
          <a:xfrm>
            <a:off x="15043233" y="5248635"/>
            <a:ext cx="838835" cy="2711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0000"/>
              </a:lnSpc>
            </a:pPr>
            <a:r>
              <a:rPr sz="2000" kern="0" spc="-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NumPy</a:t>
            </a:r>
            <a:endParaRPr sz="2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2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68908" cy="9753600"/>
          </a:xfrm>
          <a:prstGeom prst="rect">
            <a:avLst/>
          </a:prstGeom>
        </p:spPr>
      </p:pic>
      <p:graphicFrame>
        <p:nvGraphicFramePr>
          <p:cNvPr id="202" name="table 202"/>
          <p:cNvGraphicFramePr>
            <a:graphicFrameLocks noGrp="1"/>
          </p:cNvGraphicFramePr>
          <p:nvPr/>
        </p:nvGraphicFramePr>
        <p:xfrm>
          <a:off x="6826337" y="5026545"/>
          <a:ext cx="8950959" cy="1845310"/>
        </p:xfrm>
        <a:graphic>
          <a:graphicData uri="http://schemas.openxmlformats.org/drawingml/2006/table">
            <a:tbl>
              <a:tblPr/>
              <a:tblGrid>
                <a:gridCol w="4458334"/>
                <a:gridCol w="4492625"/>
              </a:tblGrid>
              <a:tr h="18453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8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16865" indent="-316865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2100" kern="0" spc="-10" dirty="0">
                          <a:solidFill>
                            <a:srgbClr val="C0703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●</a:t>
                      </a:r>
                      <a:r>
                        <a:rPr sz="2100" kern="0" spc="-10" dirty="0">
                          <a:solidFill>
                            <a:srgbClr val="C0703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21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预测性维护减少非计划停</a:t>
                      </a:r>
                      <a:r>
                        <a:rPr sz="21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        </a:t>
                      </a:r>
                      <a:r>
                        <a:rPr sz="3000" kern="0" spc="-2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机。</a:t>
                      </a:r>
                      <a:endParaRPr sz="3000" dirty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algn="l" rtl="0" eaLnBrk="0">
                        <a:lnSpc>
                          <a:spcPct val="151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04165" indent="-292100" algn="l" rtl="0" eaLnBrk="0">
                        <a:lnSpc>
                          <a:spcPct val="115000"/>
                        </a:lnSpc>
                        <a:spcBef>
                          <a:spcPts val="0"/>
                        </a:spcBef>
                      </a:pPr>
                      <a:r>
                        <a:rPr sz="2100" kern="0" spc="-10" dirty="0">
                          <a:solidFill>
                            <a:srgbClr val="C0804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●</a:t>
                      </a:r>
                      <a:r>
                        <a:rPr sz="2100" kern="0" spc="-10" dirty="0">
                          <a:solidFill>
                            <a:srgbClr val="C0804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21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避免货物滞留造成的违约风</a:t>
                      </a:r>
                      <a:r>
                        <a:rPr sz="21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      </a:t>
                      </a:r>
                      <a:r>
                        <a:rPr sz="2100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险与连锁损失。</a:t>
                      </a:r>
                      <a:endParaRPr sz="2100" dirty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25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160145" indent="-304165" algn="l" rtl="0" eaLnBrk="0">
                        <a:lnSpc>
                          <a:spcPct val="118000"/>
                        </a:lnSpc>
                      </a:pPr>
                      <a:r>
                        <a:rPr sz="2100" kern="0" spc="10" dirty="0">
                          <a:solidFill>
                            <a:srgbClr val="C0703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●</a:t>
                      </a:r>
                      <a:r>
                        <a:rPr sz="2100" kern="0" spc="10" dirty="0">
                          <a:solidFill>
                            <a:srgbClr val="C0703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21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依托学校实验室资源，硬件</a:t>
                      </a:r>
                      <a:r>
                        <a:rPr sz="2100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2100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成本低。</a:t>
                      </a:r>
                      <a:endParaRPr sz="2100" dirty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algn="l" rtl="0" eaLnBrk="0">
                        <a:lnSpc>
                          <a:spcPct val="164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154430" indent="-298450" algn="l" rtl="0" eaLnBrk="0">
                        <a:lnSpc>
                          <a:spcPct val="117000"/>
                        </a:lnSpc>
                        <a:spcBef>
                          <a:spcPts val="5"/>
                        </a:spcBef>
                      </a:pPr>
                      <a:r>
                        <a:rPr sz="2100" kern="0" spc="30" dirty="0">
                          <a:solidFill>
                            <a:srgbClr val="C0704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●</a:t>
                      </a:r>
                      <a:r>
                        <a:rPr sz="2100" kern="0" spc="-130" dirty="0">
                          <a:solidFill>
                            <a:srgbClr val="C07040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2100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非侵入式安装，无需昂贵的</a:t>
                      </a:r>
                      <a:r>
                        <a:rPr sz="21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2100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大规模改造。</a:t>
                      </a:r>
                      <a:endParaRPr sz="2100" dirty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04" name="picture 2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0395" y="2133600"/>
            <a:ext cx="4629180" cy="2190756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 rot="21600000">
            <a:off x="4178320" y="8064471"/>
            <a:ext cx="9061417" cy="819204"/>
            <a:chOff x="0" y="0"/>
            <a:chExt cx="9061417" cy="819204"/>
          </a:xfrm>
        </p:grpSpPr>
        <p:pic>
          <p:nvPicPr>
            <p:cNvPr id="206" name="picture 2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9061417" cy="819204"/>
            </a:xfrm>
            <a:prstGeom prst="rect">
              <a:avLst/>
            </a:prstGeom>
          </p:spPr>
        </p:pic>
        <p:sp>
          <p:nvSpPr>
            <p:cNvPr id="208" name="textbox 208"/>
            <p:cNvSpPr/>
            <p:nvPr/>
          </p:nvSpPr>
          <p:spPr>
            <a:xfrm>
              <a:off x="-12700" y="-12700"/>
              <a:ext cx="9086850" cy="87947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6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37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072515" algn="l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2100" kern="0" spc="7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目标市场：沿海城市中小型港口及物流企业的数字化升级需求</a:t>
              </a:r>
              <a:endParaRPr sz="2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sp>
        <p:nvSpPr>
          <p:cNvPr id="210" name="textbox 210"/>
          <p:cNvSpPr/>
          <p:nvPr/>
        </p:nvSpPr>
        <p:spPr>
          <a:xfrm>
            <a:off x="1435120" y="4994825"/>
            <a:ext cx="3911600" cy="14560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97815" indent="-285115" algn="l" rtl="0" eaLnBrk="0">
              <a:lnSpc>
                <a:spcPct val="118000"/>
              </a:lnSpc>
            </a:pPr>
            <a:r>
              <a:rPr sz="2100" kern="0" spc="10" dirty="0">
                <a:solidFill>
                  <a:srgbClr val="E0D09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●</a:t>
            </a:r>
            <a:r>
              <a:rPr sz="2100" kern="0" spc="10" dirty="0">
                <a:solidFill>
                  <a:srgbClr val="E0D09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100" kern="0" spc="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实现“无人化”监控，减</a:t>
            </a:r>
            <a:r>
              <a:rPr sz="2100" kern="0" spc="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少人</a:t>
            </a:r>
            <a:r>
              <a:rPr sz="2100" kern="0" spc="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100" kern="0" spc="6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员暴露于高空、高温环境。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8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5"/>
              </a:spcBef>
            </a:pPr>
            <a:r>
              <a:rPr sz="2100" kern="0" spc="0" dirty="0">
                <a:solidFill>
                  <a:srgbClr val="A07018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●</a:t>
            </a:r>
            <a:r>
              <a:rPr sz="2100" kern="0" spc="0" dirty="0">
                <a:solidFill>
                  <a:srgbClr val="A07018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100" kern="0" spc="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规避人工巡检坠落与烫伤风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20" name="textbox 220"/>
          <p:cNvSpPr/>
          <p:nvPr/>
        </p:nvSpPr>
        <p:spPr>
          <a:xfrm>
            <a:off x="1043648" y="1023242"/>
            <a:ext cx="5413375" cy="7118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4700" b="1" kern="0" spc="-10" dirty="0">
                <a:solidFill>
                  <a:srgbClr val="E05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商业价值与预期成果</a:t>
            </a:r>
            <a:endParaRPr sz="4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textbox 218"/>
          <p:cNvSpPr/>
          <p:nvPr/>
        </p:nvSpPr>
        <p:spPr>
          <a:xfrm>
            <a:off x="6856614" y="3601553"/>
            <a:ext cx="8512809" cy="4851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3200" b="1" kern="0" spc="-170" dirty="0">
                <a:solidFill>
                  <a:srgbClr val="E04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Efficienc</a:t>
            </a:r>
            <a:r>
              <a:rPr sz="3200" b="1" kern="0" spc="-180" dirty="0">
                <a:solidFill>
                  <a:srgbClr val="E04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</a:t>
            </a:r>
            <a:r>
              <a:rPr sz="3200" kern="0" spc="-620" dirty="0">
                <a:solidFill>
                  <a:srgbClr val="E04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b="1" kern="0" spc="-180" dirty="0">
                <a:solidFill>
                  <a:srgbClr val="E0501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(效率提升)</a:t>
            </a:r>
            <a:r>
              <a:rPr sz="3200" kern="0" spc="100" dirty="0">
                <a:solidFill>
                  <a:srgbClr val="E0501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</a:t>
            </a:r>
            <a:r>
              <a:rPr sz="4200" b="1" kern="0" spc="-180" baseline="5000" dirty="0">
                <a:solidFill>
                  <a:srgbClr val="E05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Cost</a:t>
            </a:r>
            <a:r>
              <a:rPr sz="2700" kern="0" spc="570" dirty="0">
                <a:solidFill>
                  <a:srgbClr val="E05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4200" b="1" kern="0" spc="-180" baseline="5000" dirty="0">
                <a:solidFill>
                  <a:srgbClr val="E05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(成本控制)</a:t>
            </a:r>
            <a:endParaRPr sz="4200" baseline="5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224" name="textbox 224"/>
          <p:cNvSpPr/>
          <p:nvPr/>
        </p:nvSpPr>
        <p:spPr>
          <a:xfrm>
            <a:off x="2235019" y="8294802"/>
            <a:ext cx="14300200" cy="11639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3400" b="1" kern="0" spc="-10" dirty="0">
                <a:solidFill>
                  <a:srgbClr val="E05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愿景：让每一台港口设备都能“说话”,让每一次运转都安全可控。</a:t>
            </a:r>
            <a:endParaRPr sz="3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7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6000"/>
              </a:lnSpc>
              <a:spcBef>
                <a:spcPts val="0"/>
              </a:spcBef>
            </a:pPr>
            <a:endParaRPr sz="1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26" name="textbox 226"/>
          <p:cNvSpPr/>
          <p:nvPr>
            <p:custDataLst>
              <p:tags r:id="rId2"/>
            </p:custDataLst>
          </p:nvPr>
        </p:nvSpPr>
        <p:spPr>
          <a:xfrm>
            <a:off x="11112480" y="5232416"/>
            <a:ext cx="4439284" cy="2228850"/>
          </a:xfrm>
          <a:prstGeom prst="rect">
            <a:avLst/>
          </a:prstGeom>
          <a:solidFill>
            <a:srgbClr val="36261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41960" algn="l" rtl="0" eaLnBrk="0">
              <a:lnSpc>
                <a:spcPct val="94000"/>
              </a:lnSpc>
              <a:spcBef>
                <a:spcPts val="5"/>
              </a:spcBef>
            </a:pPr>
            <a:r>
              <a:rPr sz="2400" b="1" kern="0" spc="-10" dirty="0">
                <a:solidFill>
                  <a:srgbClr val="D0603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联动中控系统，</a:t>
            </a:r>
            <a:r>
              <a:rPr sz="2400" b="1" kern="0" spc="-10" dirty="0">
                <a:solidFill>
                  <a:srgbClr val="D0604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实现“</a:t>
            </a:r>
            <a:r>
              <a:rPr sz="2400" b="1" kern="0" spc="-20" dirty="0">
                <a:solidFill>
                  <a:srgbClr val="D0604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监测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505460" algn="l" rtl="0" eaLnBrk="0">
              <a:lnSpc>
                <a:spcPct val="98000"/>
              </a:lnSpc>
              <a:spcBef>
                <a:spcPts val="670"/>
              </a:spcBef>
            </a:pPr>
            <a:r>
              <a:rPr sz="2400" b="1" kern="0" spc="-70" dirty="0">
                <a:solidFill>
                  <a:srgbClr val="D0603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-分析-处置”全无</a:t>
            </a:r>
            <a:r>
              <a:rPr sz="2400" b="1" kern="0" spc="-80" dirty="0">
                <a:solidFill>
                  <a:srgbClr val="D0603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人化闭环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079750" algn="l" rtl="0" eaLnBrk="0">
              <a:lnSpc>
                <a:spcPct val="80000"/>
              </a:lnSpc>
              <a:spcBef>
                <a:spcPts val="425"/>
              </a:spcBef>
            </a:pPr>
            <a:r>
              <a:rPr sz="1400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JetBrains</a:t>
            </a:r>
            <a:r>
              <a:rPr sz="1400" kern="0" spc="9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400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Mon</a:t>
            </a:r>
            <a:r>
              <a:rPr sz="1400" kern="0" spc="-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1765" algn="l" rtl="0" eaLnBrk="0">
              <a:lnSpc>
                <a:spcPct val="84000"/>
              </a:lnSpc>
              <a:spcBef>
                <a:spcPts val="170"/>
              </a:spcBef>
            </a:pP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Automation</a:t>
            </a: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Fully</a:t>
            </a: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Autonomous</a:t>
            </a: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Closed</a:t>
            </a: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</a:t>
            </a:r>
            <a:endParaRPr sz="1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23215" algn="l" rtl="0" eaLnBrk="0">
              <a:lnSpc>
                <a:spcPct val="84000"/>
              </a:lnSpc>
            </a:pP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Loop</a:t>
            </a: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Control</a:t>
            </a: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+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AI</a:t>
            </a: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Driven</a:t>
            </a: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Response</a:t>
            </a:r>
            <a:endParaRPr sz="1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28" name="textbox 228"/>
          <p:cNvSpPr/>
          <p:nvPr/>
        </p:nvSpPr>
        <p:spPr>
          <a:xfrm>
            <a:off x="1269922" y="5232416"/>
            <a:ext cx="4375784" cy="2235835"/>
          </a:xfrm>
          <a:prstGeom prst="rect">
            <a:avLst/>
          </a:prstGeom>
          <a:solidFill>
            <a:srgbClr val="1E303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99745" algn="l" rtl="0" eaLnBrk="0">
              <a:lnSpc>
                <a:spcPct val="97000"/>
              </a:lnSpc>
              <a:spcBef>
                <a:spcPts val="5"/>
              </a:spcBef>
            </a:pPr>
            <a:r>
              <a:rPr sz="2400" b="1" kern="0" spc="20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监测+预警+初步</a:t>
            </a:r>
            <a:r>
              <a:rPr sz="2400" b="1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AI</a:t>
            </a:r>
            <a:r>
              <a:rPr sz="2400" b="1" kern="0" spc="20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诊断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3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041650" algn="l" rtl="0" eaLnBrk="0">
              <a:lnSpc>
                <a:spcPct val="80000"/>
              </a:lnSpc>
              <a:spcBef>
                <a:spcPts val="425"/>
              </a:spcBef>
            </a:pPr>
            <a:r>
              <a:rPr sz="1400" kern="0" spc="-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JetBrains</a:t>
            </a:r>
            <a:r>
              <a:rPr sz="1400" kern="0" spc="1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400" kern="0" spc="-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Mene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12850" indent="-971550" algn="l" rtl="0" eaLnBrk="0">
              <a:lnSpc>
                <a:spcPct val="100000"/>
              </a:lnSpc>
              <a:spcBef>
                <a:spcPts val="290"/>
              </a:spcBef>
            </a:pP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Data</a:t>
            </a:r>
            <a:r>
              <a:rPr sz="1700" kern="0" spc="25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Stream</a:t>
            </a:r>
            <a:r>
              <a:rPr sz="1700" kern="0" spc="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Real</a:t>
            </a:r>
            <a:r>
              <a:rPr sz="1700" kern="0" spc="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time</a:t>
            </a:r>
            <a:r>
              <a:rPr sz="1700" kern="0" spc="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IOT</a:t>
            </a:r>
            <a:r>
              <a:rPr sz="1700" kern="0" spc="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Sensors    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+Basic</a:t>
            </a:r>
            <a:r>
              <a:rPr sz="1700" kern="0" spc="1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ML</a:t>
            </a:r>
            <a:r>
              <a:rPr sz="1700" kern="0" spc="1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Mod</a:t>
            </a:r>
            <a:r>
              <a:rPr sz="1700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els</a:t>
            </a:r>
            <a:endParaRPr sz="1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30" name="textbox 230"/>
          <p:cNvSpPr/>
          <p:nvPr>
            <p:custDataLst>
              <p:tags r:id="rId3"/>
            </p:custDataLst>
          </p:nvPr>
        </p:nvSpPr>
        <p:spPr>
          <a:xfrm>
            <a:off x="6191288" y="5232416"/>
            <a:ext cx="4381500" cy="2228850"/>
          </a:xfrm>
          <a:prstGeom prst="rect">
            <a:avLst/>
          </a:prstGeom>
          <a:solidFill>
            <a:srgbClr val="1E303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4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99465" indent="-255905" algn="l" rtl="0" eaLnBrk="0">
              <a:lnSpc>
                <a:spcPct val="103000"/>
              </a:lnSpc>
            </a:pPr>
            <a:r>
              <a:rPr sz="2400" b="1" kern="0" spc="-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引入数字挛生</a:t>
            </a:r>
            <a:r>
              <a:rPr sz="2400" kern="0" spc="-2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400" b="1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(Digital</a:t>
            </a:r>
            <a:r>
              <a:rPr sz="2400" b="1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sz="2400" b="1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Twin</a:t>
            </a:r>
            <a:r>
              <a:rPr sz="2400" b="1" kern="0" spc="5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)&amp;3D    </a:t>
            </a:r>
            <a:r>
              <a:rPr sz="2400" b="1" kern="0" spc="5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</a:t>
            </a:r>
            <a:r>
              <a:rPr sz="2400" b="1" kern="0" spc="4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视化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3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041015" algn="l" rtl="0" eaLnBrk="0">
              <a:lnSpc>
                <a:spcPct val="80000"/>
              </a:lnSpc>
              <a:spcBef>
                <a:spcPts val="425"/>
              </a:spcBef>
            </a:pPr>
            <a:r>
              <a:rPr sz="1400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JetBrains</a:t>
            </a:r>
            <a:r>
              <a:rPr sz="1400" kern="0" spc="9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400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Mon</a:t>
            </a:r>
            <a:r>
              <a:rPr sz="1400" kern="0" spc="-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69900" indent="50165" algn="l" rtl="0" eaLnBrk="0">
              <a:lnSpc>
                <a:spcPct val="84000"/>
              </a:lnSpc>
              <a:spcBef>
                <a:spcPts val="110"/>
              </a:spcBef>
            </a:pPr>
            <a:r>
              <a:rPr sz="2100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Integration:High-Fi</a:t>
            </a:r>
            <a:r>
              <a:rPr sz="21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delity</a:t>
            </a:r>
            <a:r>
              <a:rPr sz="2100" kern="0" spc="18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1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3D</a:t>
            </a:r>
            <a:r>
              <a:rPr sz="21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</a:t>
            </a:r>
            <a:r>
              <a:rPr sz="2100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Engine +Predictive S</a:t>
            </a:r>
            <a:r>
              <a:rPr sz="2100" kern="0" spc="-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imulation</a:t>
            </a:r>
            <a:endParaRPr sz="2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32" name="textbox 232"/>
          <p:cNvSpPr/>
          <p:nvPr/>
        </p:nvSpPr>
        <p:spPr>
          <a:xfrm>
            <a:off x="1031164" y="1014840"/>
            <a:ext cx="9434194" cy="7302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r>
              <a:rPr sz="4800" b="1" kern="0" spc="110" dirty="0">
                <a:solidFill>
                  <a:srgbClr val="D0503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未来展望</a:t>
            </a:r>
            <a:r>
              <a:rPr sz="4800" b="1" kern="0" spc="110" dirty="0">
                <a:solidFill>
                  <a:srgbClr val="E0303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sz="4800" b="1" kern="0" spc="110" dirty="0">
                <a:solidFill>
                  <a:srgbClr val="D06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打造全流程智能化闭环</a:t>
            </a:r>
            <a:endParaRPr sz="4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34" name="picture 23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rot="21600000">
            <a:off x="12382577" y="2705063"/>
            <a:ext cx="1860408" cy="2717840"/>
          </a:xfrm>
          <a:prstGeom prst="rect">
            <a:avLst/>
          </a:prstGeom>
        </p:spPr>
      </p:pic>
      <p:pic>
        <p:nvPicPr>
          <p:cNvPr id="236" name="picture 2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rot="21600000">
            <a:off x="7461212" y="2711403"/>
            <a:ext cx="1822488" cy="2076541"/>
          </a:xfrm>
          <a:prstGeom prst="rect">
            <a:avLst/>
          </a:prstGeom>
        </p:spPr>
      </p:pic>
      <p:pic>
        <p:nvPicPr>
          <p:cNvPr id="238" name="picture 2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546311" y="2698723"/>
            <a:ext cx="1816197" cy="1873276"/>
          </a:xfrm>
          <a:prstGeom prst="rect">
            <a:avLst/>
          </a:prstGeom>
        </p:spPr>
      </p:pic>
      <p:pic>
        <p:nvPicPr>
          <p:cNvPr id="240" name="picture 2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5659177" y="2266931"/>
            <a:ext cx="1073151" cy="844564"/>
          </a:xfrm>
          <a:prstGeom prst="rect">
            <a:avLst/>
          </a:prstGeom>
        </p:spPr>
      </p:pic>
      <p:sp>
        <p:nvSpPr>
          <p:cNvPr id="242" name="textbox 242"/>
          <p:cNvSpPr/>
          <p:nvPr/>
        </p:nvSpPr>
        <p:spPr>
          <a:xfrm>
            <a:off x="2203505" y="2379706"/>
            <a:ext cx="2493645" cy="3657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</a:pPr>
            <a:r>
              <a:rPr sz="2700" b="1" kern="0" spc="-120" dirty="0">
                <a:solidFill>
                  <a:srgbClr val="50B0D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Pha</a:t>
            </a:r>
            <a:r>
              <a:rPr sz="2700" b="1" kern="0" spc="-110" dirty="0">
                <a:solidFill>
                  <a:srgbClr val="50B0D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</a:t>
            </a:r>
            <a:r>
              <a:rPr sz="2700" b="1" kern="0" spc="150" dirty="0">
                <a:solidFill>
                  <a:srgbClr val="50B0D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700" b="1" kern="0" spc="-110" dirty="0">
                <a:solidFill>
                  <a:srgbClr val="50B0D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1:Curren</a:t>
            </a:r>
            <a:r>
              <a:rPr sz="2700" b="1" kern="0" spc="-80" dirty="0">
                <a:solidFill>
                  <a:srgbClr val="50B0D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</a:t>
            </a: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44" name="textbox 244"/>
          <p:cNvSpPr/>
          <p:nvPr>
            <p:custDataLst>
              <p:tags r:id="rId10"/>
            </p:custDataLst>
          </p:nvPr>
        </p:nvSpPr>
        <p:spPr>
          <a:xfrm>
            <a:off x="12141127" y="2411083"/>
            <a:ext cx="2329814" cy="3257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2400" b="1" kern="0" spc="0" dirty="0">
                <a:solidFill>
                  <a:srgbClr val="C070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Phase</a:t>
            </a:r>
            <a:r>
              <a:rPr sz="2400" b="1" kern="0" spc="20" dirty="0">
                <a:solidFill>
                  <a:srgbClr val="C070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3:</a:t>
            </a:r>
            <a:r>
              <a:rPr sz="2400" b="1" kern="0" spc="0" dirty="0">
                <a:solidFill>
                  <a:srgbClr val="C070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Future</a:t>
            </a:r>
            <a:endParaRPr sz="2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46" name="textbox 246"/>
          <p:cNvSpPr/>
          <p:nvPr>
            <p:custDataLst>
              <p:tags r:id="rId11"/>
            </p:custDataLst>
          </p:nvPr>
        </p:nvSpPr>
        <p:spPr>
          <a:xfrm>
            <a:off x="7353270" y="2411083"/>
            <a:ext cx="2036445" cy="3257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2400" b="1" kern="0" spc="0" dirty="0">
                <a:solidFill>
                  <a:srgbClr val="40A0E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Phase</a:t>
            </a:r>
            <a:r>
              <a:rPr sz="2400" b="1" kern="0" spc="10" dirty="0">
                <a:solidFill>
                  <a:srgbClr val="40A0E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2:</a:t>
            </a:r>
            <a:r>
              <a:rPr sz="2400" b="1" kern="0" spc="0" dirty="0">
                <a:solidFill>
                  <a:srgbClr val="40A0E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Next</a:t>
            </a:r>
            <a:endParaRPr sz="2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48" name="picture 2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4731942" y="1435144"/>
            <a:ext cx="647805" cy="6603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20" name="textbox 20"/>
          <p:cNvSpPr/>
          <p:nvPr/>
        </p:nvSpPr>
        <p:spPr>
          <a:xfrm>
            <a:off x="876263" y="815343"/>
            <a:ext cx="14715489" cy="14846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5300" kern="0" spc="50" dirty="0">
                <a:solidFill>
                  <a:srgbClr val="E0401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行业</a:t>
            </a:r>
            <a:r>
              <a:rPr sz="5300" b="1" kern="0" spc="50" dirty="0">
                <a:solidFill>
                  <a:srgbClr val="E0401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痛点：当“封关”红利遇上“工业2.0”运维</a:t>
            </a:r>
            <a:endParaRPr sz="5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5000"/>
              </a:lnSpc>
            </a:pP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4450" algn="l" rtl="0" eaLnBrk="0">
              <a:lnSpc>
                <a:spcPct val="95000"/>
              </a:lnSpc>
              <a:spcBef>
                <a:spcPts val="5"/>
              </a:spcBef>
            </a:pPr>
            <a:r>
              <a:rPr sz="3400" kern="0" spc="60" dirty="0">
                <a:solidFill>
                  <a:srgbClr val="60B0D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港口物流量爆发式增长与落后维护</a:t>
            </a:r>
            <a:r>
              <a:rPr sz="3400" kern="0" spc="50" dirty="0">
                <a:solidFill>
                  <a:srgbClr val="60B0D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手段的结构性矛盾</a:t>
            </a:r>
            <a:endParaRPr sz="3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2" name="textbox 22"/>
          <p:cNvSpPr/>
          <p:nvPr/>
        </p:nvSpPr>
        <p:spPr>
          <a:xfrm>
            <a:off x="6619909" y="5270668"/>
            <a:ext cx="4114800" cy="23196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53490" algn="l" rtl="0" eaLnBrk="0">
              <a:lnSpc>
                <a:spcPct val="96000"/>
              </a:lnSpc>
            </a:pPr>
            <a:r>
              <a:rPr sz="3400" b="1" kern="0" spc="60" dirty="0">
                <a:solidFill>
                  <a:srgbClr val="E05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响应滞后</a:t>
            </a:r>
            <a:endParaRPr sz="3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55575" algn="l" rtl="0" eaLnBrk="0">
              <a:lnSpc>
                <a:spcPts val="3065"/>
              </a:lnSpc>
              <a:spcBef>
                <a:spcPts val="1455"/>
              </a:spcBef>
            </a:pPr>
            <a:r>
              <a:rPr sz="2200" kern="0" spc="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“故障后维修”</a:t>
            </a:r>
            <a:r>
              <a:rPr sz="2200" kern="0" spc="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2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(Fix-after-</a:t>
            </a:r>
            <a:endParaRPr sz="2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3340" algn="l" rtl="0" eaLnBrk="0">
              <a:lnSpc>
                <a:spcPct val="120000"/>
              </a:lnSpc>
              <a:spcBef>
                <a:spcPts val="100"/>
              </a:spcBef>
            </a:pPr>
            <a:r>
              <a:rPr sz="2200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break</a:t>
            </a:r>
            <a:r>
              <a:rPr sz="2200" kern="0" spc="3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sz="2200" kern="0" spc="70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00" kern="0" spc="3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模式导致非计划停机。</a:t>
            </a:r>
            <a:r>
              <a:rPr sz="2200" kern="0" spc="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2200" kern="0" spc="14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单一故障可能引发货物滞留，</a:t>
            </a:r>
            <a:r>
              <a:rPr sz="2200" kern="0" spc="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2200" kern="0" spc="12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造成连锁经济损失。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4" name="textbox 24"/>
          <p:cNvSpPr/>
          <p:nvPr/>
        </p:nvSpPr>
        <p:spPr>
          <a:xfrm>
            <a:off x="1149400" y="5293005"/>
            <a:ext cx="4192270" cy="18834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18565" algn="l" rtl="0" eaLnBrk="0">
              <a:lnSpc>
                <a:spcPct val="96000"/>
              </a:lnSpc>
            </a:pPr>
            <a:r>
              <a:rPr sz="3400" b="1" kern="0" spc="30" dirty="0">
                <a:solidFill>
                  <a:srgbClr val="E0501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高危作业</a:t>
            </a:r>
            <a:endParaRPr sz="3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87000"/>
              </a:lnSpc>
              <a:spcBef>
                <a:spcPts val="1630"/>
              </a:spcBef>
            </a:pPr>
            <a:r>
              <a:rPr sz="2200" kern="0" spc="14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人工在高温、高空环境巡检，面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51765" indent="-139065" algn="l" rtl="0" eaLnBrk="0">
              <a:lnSpc>
                <a:spcPct val="128000"/>
              </a:lnSpc>
              <a:spcBef>
                <a:spcPts val="35"/>
              </a:spcBef>
            </a:pPr>
            <a:r>
              <a:rPr sz="2200" kern="0" spc="14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临坠落与烫伤风险。传统手段</a:t>
            </a:r>
            <a:r>
              <a:rPr sz="2200" kern="0" spc="13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依</a:t>
            </a:r>
            <a:r>
              <a:rPr sz="2200" kern="0" spc="-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200" kern="0" spc="13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赖人工攀爬，安全隐患极大</a:t>
            </a:r>
            <a:r>
              <a:rPr sz="2200" kern="0" spc="12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6" name="textbox 26"/>
          <p:cNvSpPr/>
          <p:nvPr/>
        </p:nvSpPr>
        <p:spPr>
          <a:xfrm>
            <a:off x="12287219" y="5267646"/>
            <a:ext cx="3915409" cy="19329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78865" algn="l" rtl="0" eaLnBrk="0">
              <a:lnSpc>
                <a:spcPct val="96000"/>
              </a:lnSpc>
            </a:pPr>
            <a:r>
              <a:rPr sz="3400" b="1" kern="0" spc="20" dirty="0">
                <a:solidFill>
                  <a:srgbClr val="E0501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隐患漏</a:t>
            </a:r>
            <a:r>
              <a:rPr sz="3400" b="1" kern="0" spc="20" dirty="0">
                <a:solidFill>
                  <a:srgbClr val="D05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检</a:t>
            </a:r>
            <a:endParaRPr sz="3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  <a:spcBef>
                <a:spcPts val="665"/>
              </a:spcBef>
            </a:pPr>
            <a:r>
              <a:rPr sz="2200" kern="0" spc="12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单一监测手段无法捕捉轴承磨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130000"/>
              </a:lnSpc>
              <a:spcBef>
                <a:spcPts val="25"/>
              </a:spcBef>
            </a:pPr>
            <a:r>
              <a:rPr sz="2200" kern="0" spc="15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损、齿轮咬合等隐性故障。肉</a:t>
            </a:r>
            <a:r>
              <a:rPr sz="2200" kern="0" spc="6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200" kern="0" spc="12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眼难以发现微小物理形变。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8" name="textbox 28"/>
          <p:cNvSpPr/>
          <p:nvPr/>
        </p:nvSpPr>
        <p:spPr>
          <a:xfrm>
            <a:off x="2355597" y="9141093"/>
            <a:ext cx="12732384" cy="4641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5000"/>
              </a:lnSpc>
            </a:pPr>
            <a:r>
              <a:rPr sz="3400" b="1" kern="0" spc="15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结论</a:t>
            </a:r>
            <a:r>
              <a:rPr sz="3400" b="1" kern="0" spc="15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3400" b="1" kern="0" spc="15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港口急需从</a:t>
            </a:r>
            <a:r>
              <a:rPr sz="3400" b="1" kern="0" spc="150" dirty="0">
                <a:solidFill>
                  <a:srgbClr val="1080E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“被动维修”</a:t>
            </a:r>
            <a:r>
              <a:rPr sz="3400" b="1" kern="0" spc="140" dirty="0">
                <a:solidFill>
                  <a:srgbClr val="1080E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向“主动预测”</a:t>
            </a:r>
            <a:r>
              <a:rPr sz="3400" b="1" kern="0" spc="-45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转型的技术杠杆。</a:t>
            </a:r>
            <a:endParaRPr sz="3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089160" y="2762218"/>
            <a:ext cx="2266882" cy="2063764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651691" y="2749540"/>
            <a:ext cx="2146303" cy="2012947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3188883" y="2743200"/>
            <a:ext cx="2089159" cy="20192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68908" cy="9753600"/>
          </a:xfrm>
          <a:prstGeom prst="rect">
            <a:avLst/>
          </a:prstGeom>
        </p:spPr>
      </p:pic>
      <p:sp>
        <p:nvSpPr>
          <p:cNvPr id="40" name="textbox 40"/>
          <p:cNvSpPr/>
          <p:nvPr/>
        </p:nvSpPr>
        <p:spPr>
          <a:xfrm>
            <a:off x="11817310" y="2220045"/>
            <a:ext cx="4403090" cy="66078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950"/>
              </a:lnSpc>
            </a:pPr>
            <a:r>
              <a:rPr sz="2900" kern="0" spc="-100" dirty="0">
                <a:solidFill>
                  <a:srgbClr val="5090D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交互层</a:t>
            </a:r>
            <a:r>
              <a:rPr sz="2900" kern="0" spc="-100" dirty="0">
                <a:solidFill>
                  <a:srgbClr val="5090D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900" kern="0" spc="-100" dirty="0">
                <a:solidFill>
                  <a:srgbClr val="5090D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(Interaction</a:t>
            </a:r>
            <a:r>
              <a:rPr sz="2900" kern="0" spc="180" dirty="0">
                <a:solidFill>
                  <a:srgbClr val="5090D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900" kern="0" spc="-100" dirty="0">
                <a:solidFill>
                  <a:srgbClr val="5090D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Layer)</a:t>
            </a:r>
            <a:endParaRPr sz="2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985"/>
              </a:spcBef>
            </a:pPr>
            <a:r>
              <a:rPr sz="2000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Tkinter</a:t>
            </a:r>
            <a:r>
              <a:rPr sz="2000" kern="0" spc="3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3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工业大屏+微信/邮件远程推送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435"/>
              </a:lnSpc>
              <a:spcBef>
                <a:spcPts val="760"/>
              </a:spcBef>
            </a:pPr>
            <a:r>
              <a:rPr sz="2500" kern="0" spc="100" dirty="0">
                <a:solidFill>
                  <a:srgbClr val="50A0D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认知层</a:t>
            </a:r>
            <a:r>
              <a:rPr sz="2500" kern="0" spc="-230" dirty="0">
                <a:solidFill>
                  <a:srgbClr val="50A0D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500" kern="0" spc="100" dirty="0">
                <a:solidFill>
                  <a:srgbClr val="60A0D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2500" kern="0" spc="0" dirty="0">
                <a:solidFill>
                  <a:srgbClr val="60A0D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Cogn</a:t>
            </a:r>
            <a:r>
              <a:rPr sz="2500" kern="0" spc="0" dirty="0">
                <a:solidFill>
                  <a:srgbClr val="38689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itive</a:t>
            </a:r>
            <a:r>
              <a:rPr sz="2500" kern="0" spc="100" dirty="0">
                <a:solidFill>
                  <a:srgbClr val="38689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2500" kern="0" spc="0" dirty="0">
                <a:solidFill>
                  <a:srgbClr val="38689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Layer</a:t>
            </a:r>
            <a:r>
              <a:rPr sz="2500" kern="0" spc="100" dirty="0">
                <a:solidFill>
                  <a:srgbClr val="38689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2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0000"/>
              </a:lnSpc>
              <a:spcBef>
                <a:spcPts val="20"/>
              </a:spcBef>
            </a:pPr>
            <a:r>
              <a:rPr sz="2500" kern="0" spc="-1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LinearRegression</a:t>
            </a:r>
            <a:r>
              <a:rPr sz="2500" kern="0" spc="-1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趋势预</a:t>
            </a:r>
            <a:r>
              <a:rPr sz="2500" kern="0" spc="-12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测</a:t>
            </a:r>
            <a:endParaRPr sz="2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2530"/>
              </a:lnSpc>
            </a:pPr>
            <a:r>
              <a:rPr sz="2000" kern="0" spc="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+</a:t>
            </a:r>
            <a:r>
              <a:rPr sz="20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DeepSeek</a:t>
            </a:r>
            <a:r>
              <a:rPr sz="2000" kern="0" spc="9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000" kern="0" spc="3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专家大模型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7145" algn="l" rtl="0" eaLnBrk="0">
              <a:lnSpc>
                <a:spcPct val="94000"/>
              </a:lnSpc>
              <a:spcBef>
                <a:spcPts val="880"/>
              </a:spcBef>
            </a:pPr>
            <a:r>
              <a:rPr sz="2900" b="1" kern="0" spc="-120" dirty="0">
                <a:solidFill>
                  <a:srgbClr val="50A0D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边缘层</a:t>
            </a:r>
            <a:r>
              <a:rPr sz="2900" kern="0" spc="-120" dirty="0">
                <a:solidFill>
                  <a:srgbClr val="50A0D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900" b="1" kern="0" spc="-120" dirty="0">
                <a:solidFill>
                  <a:srgbClr val="50A0D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(Edge</a:t>
            </a:r>
            <a:r>
              <a:rPr sz="2900" kern="0" spc="-130" dirty="0">
                <a:solidFill>
                  <a:srgbClr val="50A0D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900" b="1" kern="0" spc="-130" dirty="0">
                <a:solidFill>
                  <a:srgbClr val="40709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Computing)</a:t>
            </a:r>
            <a:endParaRPr sz="29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2700" algn="l" rtl="0" eaLnBrk="0">
              <a:lnSpc>
                <a:spcPct val="92000"/>
              </a:lnSpc>
              <a:spcBef>
                <a:spcPts val="650"/>
              </a:spcBef>
            </a:pPr>
            <a:r>
              <a:rPr sz="2000" b="1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Python</a:t>
            </a:r>
            <a:r>
              <a:rPr sz="2000" b="1" kern="0" spc="1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b="1" kern="0" spc="10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毫秒级本地预警&amp;数据清洗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  <a:spcBef>
                <a:spcPts val="755"/>
              </a:spcBef>
            </a:pPr>
            <a:r>
              <a:rPr sz="2500" kern="0" spc="10" dirty="0">
                <a:solidFill>
                  <a:srgbClr val="3880A8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感知层</a:t>
            </a:r>
            <a:r>
              <a:rPr sz="2500" kern="0" spc="10" dirty="0">
                <a:solidFill>
                  <a:srgbClr val="3880A8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500" kern="0" spc="10" dirty="0">
                <a:solidFill>
                  <a:srgbClr val="3880A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2500" kern="0" spc="0" dirty="0">
                <a:solidFill>
                  <a:srgbClr val="3880A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Sensing</a:t>
            </a:r>
            <a:r>
              <a:rPr sz="2500" kern="0" spc="10" dirty="0">
                <a:solidFill>
                  <a:srgbClr val="3880A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2500" kern="0" spc="0" dirty="0">
                <a:solidFill>
                  <a:srgbClr val="3880A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Layer</a:t>
            </a:r>
            <a:r>
              <a:rPr sz="2500" kern="0" spc="10" dirty="0">
                <a:solidFill>
                  <a:srgbClr val="3880A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2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  <a:spcBef>
                <a:spcPts val="5"/>
              </a:spcBef>
            </a:pPr>
            <a:r>
              <a:rPr sz="2000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Noto</a:t>
            </a:r>
            <a:r>
              <a:rPr sz="2000" kern="0" spc="2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Sans</a:t>
            </a:r>
            <a:r>
              <a:rPr sz="2000" kern="0" spc="2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SC</a:t>
            </a:r>
            <a:r>
              <a:rPr sz="2000" kern="0" spc="27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Regular</a:t>
            </a:r>
            <a:endParaRPr sz="2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2" name="textbox 42"/>
          <p:cNvSpPr/>
          <p:nvPr/>
        </p:nvSpPr>
        <p:spPr>
          <a:xfrm>
            <a:off x="892082" y="850460"/>
            <a:ext cx="11586209" cy="7740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5100" b="1" kern="0" spc="230" dirty="0">
                <a:solidFill>
                  <a:srgbClr val="E0501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系统综述：从感知到认知的工业神</a:t>
            </a:r>
            <a:r>
              <a:rPr sz="5100" b="1" kern="0" spc="220" dirty="0">
                <a:solidFill>
                  <a:srgbClr val="E0501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经网</a:t>
            </a:r>
            <a:endParaRPr sz="5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737388" y="3835408"/>
            <a:ext cx="3448031" cy="1365211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21600000">
            <a:off x="914477" y="6400800"/>
            <a:ext cx="3720994" cy="1111227"/>
            <a:chOff x="0" y="0"/>
            <a:chExt cx="3720994" cy="1111227"/>
          </a:xfrm>
        </p:grpSpPr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3720994" cy="1111227"/>
            </a:xfrm>
            <a:prstGeom prst="rect">
              <a:avLst/>
            </a:prstGeom>
          </p:spPr>
        </p:pic>
        <p:sp>
          <p:nvSpPr>
            <p:cNvPr id="48" name="textbox 48"/>
            <p:cNvSpPr/>
            <p:nvPr/>
          </p:nvSpPr>
          <p:spPr>
            <a:xfrm>
              <a:off x="-12700" y="-12700"/>
              <a:ext cx="3746500" cy="116458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7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7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32715" indent="12700" algn="l" rtl="0" eaLnBrk="0">
                <a:lnSpc>
                  <a:spcPct val="101000"/>
                </a:lnSpc>
              </a:pPr>
              <a:r>
                <a:rPr sz="2500" kern="0" spc="-6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非侵入式安装：无需大规</a:t>
              </a:r>
              <a:r>
                <a:rPr sz="2500" kern="0" spc="3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 </a:t>
              </a:r>
              <a:r>
                <a:rPr sz="2500" kern="0" spc="-4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模改造，落地成本可控</a:t>
              </a:r>
              <a:endParaRPr sz="25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sp>
        <p:nvSpPr>
          <p:cNvPr id="50" name="textbox 50"/>
          <p:cNvSpPr/>
          <p:nvPr/>
        </p:nvSpPr>
        <p:spPr>
          <a:xfrm>
            <a:off x="5930965" y="8523295"/>
            <a:ext cx="5033645" cy="6915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9000"/>
              </a:lnSpc>
            </a:pP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温</a:t>
            </a:r>
            <a:r>
              <a:rPr lang="zh-CN" sz="1700" kern="0" spc="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度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传感器</a:t>
            </a: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振动传感器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sz="1700" kern="0" spc="-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700" kern="0" spc="-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摄像头</a:t>
            </a:r>
            <a:r>
              <a:rPr sz="1700" kern="0" spc="-13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700" kern="0" spc="-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(OpenCV)</a:t>
            </a:r>
            <a:endParaRPr sz="17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73990" algn="l" rtl="0" eaLnBrk="0">
              <a:lnSpc>
                <a:spcPct val="96000"/>
              </a:lnSpc>
            </a:pPr>
            <a:r>
              <a:rPr sz="1700" b="1" kern="0" spc="15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全生命周期数据采集(集装箱起重机/龙门吊)</a:t>
            </a:r>
            <a:endParaRPr sz="1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521395" y="1822460"/>
            <a:ext cx="2184400" cy="1339852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188459" y="1822460"/>
            <a:ext cx="869915" cy="15493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27052" y="2882871"/>
            <a:ext cx="8388270" cy="5137221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9626564" y="3130515"/>
            <a:ext cx="6947534" cy="4762500"/>
          </a:xfrm>
          <a:prstGeom prst="rect">
            <a:avLst/>
          </a:prstGeom>
          <a:solidFill>
            <a:srgbClr val="1F242A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4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08915" algn="l" rtl="0" eaLnBrk="0">
              <a:lnSpc>
                <a:spcPct val="77000"/>
              </a:lnSpc>
            </a:pPr>
            <a:r>
              <a:rPr sz="2300" b="1" kern="0" spc="-20" dirty="0">
                <a:solidFill>
                  <a:srgbClr val="A0705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   </a:t>
            </a:r>
            <a:r>
              <a:rPr sz="2300" b="1" kern="0" spc="-20" dirty="0">
                <a:solidFill>
                  <a:srgbClr val="B05038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def  </a:t>
            </a:r>
            <a:r>
              <a:rPr sz="2300" b="1" kern="0" spc="-20" dirty="0">
                <a:solidFill>
                  <a:srgbClr val="B09068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ai_predict_maintena</a:t>
            </a:r>
            <a:r>
              <a:rPr sz="2300" b="1" kern="0" spc="-30" dirty="0">
                <a:solidFill>
                  <a:srgbClr val="B09068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nce</a:t>
            </a:r>
            <a:r>
              <a:rPr sz="2300" b="1" kern="0" spc="-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(self):</a:t>
            </a:r>
            <a:endParaRPr sz="2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085850" algn="l" rtl="0" eaLnBrk="0">
              <a:lnSpc>
                <a:spcPct val="94000"/>
              </a:lnSpc>
              <a:spcBef>
                <a:spcPts val="1105"/>
              </a:spcBef>
            </a:pPr>
            <a:r>
              <a:rPr sz="1900" kern="0" spc="14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#训练樊型</a:t>
            </a:r>
            <a:r>
              <a:rPr sz="1900" kern="0" spc="14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900" kern="0" spc="1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9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LinearRegression</a:t>
            </a:r>
            <a:r>
              <a:rPr sz="1900" kern="0" spc="1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1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85850" algn="l" rtl="0" eaLnBrk="0">
              <a:lnSpc>
                <a:spcPct val="84000"/>
              </a:lnSpc>
              <a:spcBef>
                <a:spcPts val="835"/>
              </a:spcBef>
            </a:pPr>
            <a:r>
              <a:rPr sz="1900" b="1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model</a:t>
            </a:r>
            <a:r>
              <a:rPr sz="1900" b="1" kern="0" spc="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.</a:t>
            </a:r>
            <a:r>
              <a:rPr sz="1900" b="1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fit</a:t>
            </a:r>
            <a:r>
              <a:rPr sz="1900" b="1" kern="0" spc="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(X,y)</a:t>
            </a:r>
            <a:endParaRPr sz="1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85850" algn="l" rtl="0" eaLnBrk="0">
              <a:lnSpc>
                <a:spcPct val="98000"/>
              </a:lnSpc>
              <a:spcBef>
                <a:spcPts val="965"/>
              </a:spcBef>
            </a:pPr>
            <a:r>
              <a:rPr sz="1900" kern="0" spc="23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#预测未来1分钟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085215" indent="-876300" algn="l" rtl="0" eaLnBrk="0">
              <a:lnSpc>
                <a:spcPct val="117000"/>
              </a:lnSpc>
              <a:spcBef>
                <a:spcPts val="20"/>
              </a:spcBef>
            </a:pPr>
            <a:r>
              <a:rPr sz="2500" kern="0" spc="-60" baseline="100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5</a:t>
            </a:r>
            <a:r>
              <a:rPr sz="1600" kern="0" spc="-6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</a:t>
            </a:r>
            <a:r>
              <a:rPr sz="1600" kern="0" spc="-7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300" b="1" kern="0" spc="-7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predicted_temp =model.predict(future_X)[0]</a:t>
            </a:r>
            <a:r>
              <a:rPr sz="2300" b="1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1900" b="1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slope</a:t>
            </a:r>
            <a:r>
              <a:rPr sz="1900" b="1" kern="0" spc="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=</a:t>
            </a:r>
            <a:r>
              <a:rPr sz="1900" b="1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model</a:t>
            </a:r>
            <a:r>
              <a:rPr sz="1900" b="1" kern="0" spc="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.</a:t>
            </a:r>
            <a:r>
              <a:rPr sz="1900" b="1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coef</a:t>
            </a:r>
            <a:r>
              <a:rPr sz="1900" b="1" kern="0" spc="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_[0]</a:t>
            </a:r>
            <a:endParaRPr sz="1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85850" algn="l" rtl="0" eaLnBrk="0">
              <a:lnSpc>
                <a:spcPct val="77000"/>
              </a:lnSpc>
              <a:spcBef>
                <a:spcPts val="695"/>
              </a:spcBef>
            </a:pPr>
            <a:r>
              <a:rPr sz="2300" b="1" kern="0" spc="-10" dirty="0">
                <a:solidFill>
                  <a:srgbClr val="A87038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if</a:t>
            </a:r>
            <a:r>
              <a:rPr sz="2300" b="1" kern="0" spc="180" dirty="0">
                <a:solidFill>
                  <a:srgbClr val="A87038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300" b="1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slope</a:t>
            </a:r>
            <a:r>
              <a:rPr sz="2300" b="1" kern="0" spc="7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300" b="1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&gt;</a:t>
            </a:r>
            <a:r>
              <a:rPr sz="2300" b="1" kern="0" spc="19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300" b="1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0.5</a:t>
            </a:r>
            <a:r>
              <a:rPr sz="2300" b="1" kern="0" spc="-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</a:t>
            </a:r>
            <a:endParaRPr sz="2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612900" algn="l" rtl="0" eaLnBrk="0">
              <a:lnSpc>
                <a:spcPct val="96000"/>
              </a:lnSpc>
              <a:spcBef>
                <a:spcPts val="1530"/>
              </a:spcBef>
            </a:pPr>
            <a:r>
              <a:rPr sz="1600" b="1" kern="0" spc="0" dirty="0">
                <a:solidFill>
                  <a:srgbClr val="D090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return</a:t>
            </a:r>
            <a:r>
              <a:rPr sz="1600" b="1" kern="0" spc="50" dirty="0">
                <a:solidFill>
                  <a:srgbClr val="D090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600" b="1" kern="0" spc="220" dirty="0">
                <a:solidFill>
                  <a:srgbClr val="90704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'</a:t>
            </a:r>
            <a:r>
              <a:rPr sz="1600" kern="0" spc="780" dirty="0">
                <a:solidFill>
                  <a:srgbClr val="90704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600" b="1" kern="0" spc="220" dirty="0">
                <a:solidFill>
                  <a:srgbClr val="90D09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快速升温(危险)</a:t>
            </a:r>
            <a:endParaRPr sz="1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39700" algn="l" rtl="0" eaLnBrk="0">
              <a:lnSpc>
                <a:spcPts val="3135"/>
              </a:lnSpc>
            </a:pPr>
            <a:r>
              <a:rPr sz="2300" kern="0" spc="-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10        </a:t>
            </a:r>
            <a:r>
              <a:rPr sz="2300" b="1" kern="0" spc="-40" dirty="0">
                <a:solidFill>
                  <a:srgbClr val="98703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elif    </a:t>
            </a:r>
            <a:r>
              <a:rPr sz="2300" b="1" kern="0" spc="-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pre</a:t>
            </a:r>
            <a:r>
              <a:rPr sz="2300" b="1" kern="0" spc="-5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dicted_temp &gt;=</a:t>
            </a:r>
            <a:r>
              <a:rPr sz="2300" b="1" kern="0" spc="29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300" b="1" kern="0" spc="-50" dirty="0">
                <a:solidFill>
                  <a:srgbClr val="C0E0E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70</a:t>
            </a:r>
            <a:r>
              <a:rPr sz="2300" b="1" kern="0" spc="-50" dirty="0">
                <a:solidFill>
                  <a:srgbClr val="A0C0B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</a:t>
            </a:r>
            <a:endParaRPr sz="2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39700" algn="l" rtl="0" eaLnBrk="0">
              <a:lnSpc>
                <a:spcPct val="84000"/>
              </a:lnSpc>
              <a:spcBef>
                <a:spcPts val="600"/>
              </a:spcBef>
            </a:pPr>
            <a:r>
              <a:rPr sz="2300" kern="0" spc="-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11               </a:t>
            </a:r>
            <a:r>
              <a:rPr sz="1900" kern="0" spc="-40" dirty="0">
                <a:solidFill>
                  <a:srgbClr val="D0905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return</a:t>
            </a:r>
            <a:r>
              <a:rPr sz="1900" kern="0" spc="220" dirty="0">
                <a:solidFill>
                  <a:srgbClr val="D0905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900" kern="0" spc="-40" dirty="0">
                <a:solidFill>
                  <a:srgbClr val="D0B03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'A </a:t>
            </a:r>
            <a:r>
              <a:rPr sz="1900" kern="0" spc="-40" dirty="0">
                <a:solidFill>
                  <a:srgbClr val="90E09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风险新警：即</a:t>
            </a:r>
            <a:r>
              <a:rPr sz="1900" kern="0" spc="-50" dirty="0">
                <a:solidFill>
                  <a:srgbClr val="90E09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将超温</a:t>
            </a:r>
            <a:r>
              <a:rPr sz="1900" kern="0" spc="-50" dirty="0">
                <a:solidFill>
                  <a:srgbClr val="589058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'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2" name="textbox 62"/>
          <p:cNvSpPr/>
          <p:nvPr/>
        </p:nvSpPr>
        <p:spPr>
          <a:xfrm>
            <a:off x="814437" y="901554"/>
            <a:ext cx="9562465" cy="15443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4300" b="1" kern="0" spc="100" dirty="0">
                <a:solidFill>
                  <a:srgbClr val="D0703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核心技术一：多模态</a:t>
            </a:r>
            <a:r>
              <a:rPr sz="4300" b="1" kern="0" spc="0" dirty="0">
                <a:solidFill>
                  <a:srgbClr val="D0703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</a:t>
            </a:r>
            <a:r>
              <a:rPr sz="4300" b="1" kern="0" spc="100" dirty="0">
                <a:solidFill>
                  <a:srgbClr val="D0703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与趋势预测引擎</a:t>
            </a:r>
            <a:endParaRPr sz="4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7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5245" algn="l" rtl="0" eaLnBrk="0">
              <a:lnSpc>
                <a:spcPct val="116000"/>
              </a:lnSpc>
              <a:spcBef>
                <a:spcPts val="0"/>
              </a:spcBef>
            </a:pPr>
            <a:r>
              <a:rPr sz="2800" kern="0" spc="5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基于</a:t>
            </a:r>
            <a:r>
              <a:rPr sz="28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sklearn</a:t>
            </a:r>
            <a:r>
              <a:rPr sz="2800" kern="0" spc="5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.</a:t>
            </a:r>
            <a:r>
              <a:rPr sz="28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linear</a:t>
            </a:r>
            <a:r>
              <a:rPr sz="2800" u="dotted" kern="0" spc="760" dirty="0">
                <a:solidFill>
                  <a:srgbClr val="FFFFFF">
                    <a:alpha val="100000"/>
                  </a:srgbClr>
                </a:solidFill>
                <a:uFill>
                  <a:solidFill>
                    <a:srgbClr val="000000"/>
                  </a:solidFill>
                </a:u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800" kern="0" spc="-6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8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model</a:t>
            </a:r>
            <a:r>
              <a:rPr sz="2800" kern="0" spc="5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.</a:t>
            </a:r>
            <a:r>
              <a:rPr sz="28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LinearRegression</a:t>
            </a:r>
            <a:r>
              <a:rPr sz="2800" kern="0" spc="5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</a:t>
            </a:r>
            <a:r>
              <a:rPr sz="2800" kern="0" spc="5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的斜</a:t>
            </a:r>
            <a:r>
              <a:rPr sz="2800" kern="0" spc="4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率分析</a:t>
            </a:r>
            <a:endParaRPr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4" name="textbox 64"/>
          <p:cNvSpPr/>
          <p:nvPr/>
        </p:nvSpPr>
        <p:spPr>
          <a:xfrm>
            <a:off x="5448300" y="8689628"/>
            <a:ext cx="11915140" cy="10471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2000"/>
              </a:lnSpc>
            </a:pPr>
            <a:r>
              <a:rPr sz="2800" kern="0" spc="-20" dirty="0">
                <a:solidFill>
                  <a:srgbClr val="80A0C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不再等待故障发生，</a:t>
            </a:r>
            <a:r>
              <a:rPr sz="2800" kern="0" spc="-20" dirty="0">
                <a:solidFill>
                  <a:srgbClr val="607888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而是提前规避风</a:t>
            </a:r>
            <a:r>
              <a:rPr sz="2800" kern="0" spc="-30" dirty="0">
                <a:solidFill>
                  <a:srgbClr val="607888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险。</a:t>
            </a:r>
            <a:endParaRPr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2000"/>
              </a:lnSpc>
            </a:pPr>
            <a:endParaRPr sz="16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6" name="textbox 66"/>
          <p:cNvSpPr/>
          <p:nvPr/>
        </p:nvSpPr>
        <p:spPr>
          <a:xfrm>
            <a:off x="4083137" y="3532427"/>
            <a:ext cx="5274945" cy="18053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282315" algn="l" rtl="0" eaLnBrk="0">
              <a:lnSpc>
                <a:spcPts val="2015"/>
              </a:lnSpc>
            </a:pPr>
            <a:r>
              <a:rPr sz="1600" kern="0" spc="0" dirty="0">
                <a:solidFill>
                  <a:srgbClr val="D08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Predicted</a:t>
            </a:r>
            <a:r>
              <a:rPr sz="1600" kern="0" spc="40" dirty="0">
                <a:solidFill>
                  <a:srgbClr val="D08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:72</a:t>
            </a:r>
            <a:r>
              <a:rPr sz="1600" kern="0" spc="40" dirty="0">
                <a:solidFill>
                  <a:srgbClr val="D0805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endParaRPr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r" rtl="0" eaLnBrk="0">
              <a:lnSpc>
                <a:spcPct val="84000"/>
              </a:lnSpc>
              <a:spcBef>
                <a:spcPts val="505"/>
              </a:spcBef>
            </a:pPr>
            <a:r>
              <a:rPr sz="1600" b="1" kern="0" spc="20" dirty="0">
                <a:solidFill>
                  <a:srgbClr val="D0703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600" b="1" kern="0" spc="0" dirty="0">
                <a:solidFill>
                  <a:srgbClr val="D0703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Warni</a:t>
            </a:r>
            <a:r>
              <a:rPr sz="1600" b="1" kern="0" spc="0" dirty="0">
                <a:solidFill>
                  <a:srgbClr val="D0803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ng</a:t>
            </a:r>
            <a:r>
              <a:rPr sz="1600" b="1" kern="0" spc="20" dirty="0">
                <a:solidFill>
                  <a:srgbClr val="D0803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600" b="1" kern="0" spc="0" dirty="0">
                <a:solidFill>
                  <a:srgbClr val="D0803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Threshold</a:t>
            </a:r>
            <a:r>
              <a:rPr sz="1600" b="1" kern="0" spc="20" dirty="0">
                <a:solidFill>
                  <a:srgbClr val="D0803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1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250"/>
              </a:lnSpc>
              <a:spcBef>
                <a:spcPts val="495"/>
              </a:spcBef>
            </a:pPr>
            <a:r>
              <a:rPr sz="1600" kern="0" spc="0" dirty="0">
                <a:solidFill>
                  <a:srgbClr val="D0A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AI</a:t>
            </a:r>
            <a:r>
              <a:rPr sz="1600" kern="0" spc="180" dirty="0">
                <a:solidFill>
                  <a:srgbClr val="D0A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600" kern="0" spc="0" dirty="0">
                <a:solidFill>
                  <a:srgbClr val="D0A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Prediction</a:t>
            </a:r>
            <a:r>
              <a:rPr sz="1600" kern="0" spc="30" dirty="0">
                <a:solidFill>
                  <a:srgbClr val="D0A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(+1</a:t>
            </a:r>
            <a:r>
              <a:rPr sz="1600" kern="0" spc="170" dirty="0">
                <a:solidFill>
                  <a:srgbClr val="D0A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600" kern="0" spc="0" dirty="0">
                <a:solidFill>
                  <a:srgbClr val="D0A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min</a:t>
            </a:r>
            <a:r>
              <a:rPr sz="1600" kern="0" spc="30" dirty="0">
                <a:solidFill>
                  <a:srgbClr val="D0A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1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079115" algn="l" rtl="0" eaLnBrk="0">
              <a:lnSpc>
                <a:spcPts val="2010"/>
              </a:lnSpc>
              <a:spcBef>
                <a:spcPts val="0"/>
              </a:spcBef>
            </a:pPr>
            <a:r>
              <a:rPr sz="16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Current</a:t>
            </a:r>
            <a:r>
              <a:rPr sz="1600" kern="0" spc="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:68</a:t>
            </a:r>
            <a:r>
              <a:rPr sz="1600" kern="0" spc="4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endParaRPr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8" name="textbox 68"/>
          <p:cNvSpPr/>
          <p:nvPr/>
        </p:nvSpPr>
        <p:spPr>
          <a:xfrm>
            <a:off x="5626022" y="5595462"/>
            <a:ext cx="1208405" cy="6019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250"/>
              </a:lnSpc>
            </a:pPr>
            <a:r>
              <a:rPr sz="1600" kern="0" spc="0" dirty="0">
                <a:solidFill>
                  <a:srgbClr val="D08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Slope</a:t>
            </a:r>
            <a:r>
              <a:rPr sz="1600" kern="0" spc="30" dirty="0">
                <a:solidFill>
                  <a:srgbClr val="D08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&gt;0.5</a:t>
            </a:r>
            <a:endParaRPr sz="1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5400" algn="l" rtl="0" eaLnBrk="0">
              <a:lnSpc>
                <a:spcPct val="84000"/>
              </a:lnSpc>
              <a:spcBef>
                <a:spcPts val="5"/>
              </a:spcBef>
            </a:pPr>
            <a:r>
              <a:rPr sz="1600" kern="0" spc="0" dirty="0">
                <a:solidFill>
                  <a:srgbClr val="C070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(Rapid</a:t>
            </a:r>
            <a:r>
              <a:rPr sz="1600" kern="0" spc="290" dirty="0">
                <a:solidFill>
                  <a:srgbClr val="C070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600" kern="0" spc="0" dirty="0">
                <a:solidFill>
                  <a:srgbClr val="C070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Rise)</a:t>
            </a:r>
            <a:endParaRPr sz="16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0" name="textbox 70"/>
          <p:cNvSpPr/>
          <p:nvPr/>
        </p:nvSpPr>
        <p:spPr>
          <a:xfrm>
            <a:off x="2177991" y="5805067"/>
            <a:ext cx="1526539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250"/>
              </a:lnSpc>
            </a:pPr>
            <a:r>
              <a:rPr sz="16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Real</a:t>
            </a:r>
            <a:r>
              <a:rPr sz="1600" kern="0" spc="1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</a:t>
            </a:r>
            <a:r>
              <a:rPr sz="16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time</a:t>
            </a:r>
            <a:r>
              <a:rPr sz="1600" kern="0" spc="25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6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Temp</a:t>
            </a:r>
            <a:endParaRPr sz="16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74" name="textbox 74"/>
          <p:cNvSpPr/>
          <p:nvPr/>
        </p:nvSpPr>
        <p:spPr>
          <a:xfrm>
            <a:off x="814437" y="909445"/>
            <a:ext cx="8637905" cy="61055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sz="4300" b="1" kern="0" spc="50" dirty="0">
                <a:solidFill>
                  <a:srgbClr val="D0703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核心技术二：</a:t>
            </a:r>
            <a:r>
              <a:rPr sz="4300" kern="0" spc="-1110" dirty="0">
                <a:solidFill>
                  <a:srgbClr val="D0703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4300" b="1" kern="0" spc="0" dirty="0">
                <a:solidFill>
                  <a:srgbClr val="D0703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DeepSeek</a:t>
            </a:r>
            <a:r>
              <a:rPr sz="4300" b="1" kern="0" spc="50" dirty="0">
                <a:solidFill>
                  <a:srgbClr val="D0703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4300" b="1" kern="0" spc="50" dirty="0">
                <a:solidFill>
                  <a:srgbClr val="D0703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专家智脑</a:t>
            </a:r>
            <a:endParaRPr sz="4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8895" algn="l" rtl="0" eaLnBrk="0">
              <a:lnSpc>
                <a:spcPct val="93000"/>
              </a:lnSpc>
              <a:spcBef>
                <a:spcPts val="820"/>
              </a:spcBef>
            </a:pPr>
            <a:r>
              <a:rPr sz="2700" kern="0" spc="200" dirty="0">
                <a:solidFill>
                  <a:srgbClr val="40709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将大语言模型</a:t>
            </a:r>
            <a:r>
              <a:rPr sz="2700" kern="0" spc="200" dirty="0">
                <a:solidFill>
                  <a:srgbClr val="40709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700" kern="0" spc="200" dirty="0">
                <a:solidFill>
                  <a:srgbClr val="40709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2700" kern="0" spc="0" dirty="0">
                <a:solidFill>
                  <a:srgbClr val="40709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LLM</a:t>
            </a:r>
            <a:r>
              <a:rPr sz="2700" kern="0" spc="200" dirty="0">
                <a:solidFill>
                  <a:srgbClr val="40709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   </a:t>
            </a:r>
            <a:r>
              <a:rPr sz="2700" kern="0" spc="200" dirty="0">
                <a:solidFill>
                  <a:srgbClr val="40709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引入工业运维</a:t>
            </a:r>
            <a:r>
              <a:rPr sz="2700" kern="0" spc="190" dirty="0">
                <a:solidFill>
                  <a:srgbClr val="40709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决策链</a:t>
            </a:r>
            <a:endParaRPr sz="2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2545" algn="l" rtl="0" eaLnBrk="0">
              <a:lnSpc>
                <a:spcPct val="81000"/>
              </a:lnSpc>
              <a:spcBef>
                <a:spcPts val="900"/>
              </a:spcBef>
            </a:pPr>
            <a:r>
              <a:rPr sz="3000" b="1" kern="0" spc="-9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Prompt</a:t>
            </a:r>
            <a:r>
              <a:rPr sz="3000" b="1" kern="0" spc="15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b="1" kern="0" spc="-9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Engineerin</a:t>
            </a:r>
            <a:r>
              <a:rPr sz="3000" b="1" kern="0" spc="-1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 Strategy</a:t>
            </a:r>
            <a:endParaRPr sz="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87375" algn="l" rtl="0" eaLnBrk="0">
              <a:lnSpc>
                <a:spcPct val="97000"/>
              </a:lnSpc>
              <a:spcBef>
                <a:spcPts val="815"/>
              </a:spcBef>
            </a:pPr>
            <a:r>
              <a:rPr sz="2700" b="1" kern="0" spc="0" dirty="0">
                <a:solidFill>
                  <a:srgbClr val="9038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Role</a:t>
            </a:r>
            <a:r>
              <a:rPr sz="2700" b="1" kern="0" spc="60" dirty="0">
                <a:solidFill>
                  <a:srgbClr val="9038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sz="2700" kern="0" spc="60" dirty="0">
                <a:solidFill>
                  <a:srgbClr val="9038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2700" b="1" kern="0" spc="6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资深港口设备维护专家</a:t>
            </a:r>
            <a:endParaRPr sz="2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582295" algn="l" rtl="0" eaLnBrk="0">
              <a:lnSpc>
                <a:spcPct val="97000"/>
              </a:lnSpc>
              <a:spcBef>
                <a:spcPts val="1305"/>
              </a:spcBef>
            </a:pPr>
            <a:r>
              <a:rPr sz="2700" b="1" kern="0" spc="0" dirty="0">
                <a:solidFill>
                  <a:srgbClr val="A8604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Context</a:t>
            </a:r>
            <a:r>
              <a:rPr sz="2700" b="1" kern="0" spc="160" dirty="0">
                <a:solidFill>
                  <a:srgbClr val="A8604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    </a:t>
            </a:r>
            <a:r>
              <a:rPr sz="2700" b="1" kern="0" spc="16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设备</a:t>
            </a:r>
            <a:r>
              <a:rPr sz="2700" b="1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TS</a:t>
            </a:r>
            <a:r>
              <a:rPr sz="2700" b="1" kern="0" spc="16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-001   </a:t>
            </a:r>
            <a:r>
              <a:rPr sz="2700" b="1" kern="0" spc="16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(起重机</a:t>
            </a:r>
            <a:r>
              <a:rPr sz="2700" b="1" kern="0" spc="15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),</a:t>
            </a:r>
            <a:endParaRPr sz="2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587375" algn="l" rtl="0" eaLnBrk="0">
              <a:lnSpc>
                <a:spcPct val="97000"/>
              </a:lnSpc>
              <a:spcBef>
                <a:spcPts val="1060"/>
              </a:spcBef>
            </a:pPr>
            <a:r>
              <a:rPr sz="2700" b="1" kern="0" spc="30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当前温度72</a:t>
            </a:r>
            <a:r>
              <a:rPr sz="2700" kern="0" spc="-70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700" b="1" kern="0" spc="30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.5℃,振动异常</a:t>
            </a:r>
            <a:endParaRPr sz="2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82295" algn="l" rtl="0" eaLnBrk="0">
              <a:lnSpc>
                <a:spcPct val="97000"/>
              </a:lnSpc>
              <a:spcBef>
                <a:spcPts val="0"/>
              </a:spcBef>
            </a:pPr>
            <a:r>
              <a:rPr sz="2700" kern="0" spc="0" dirty="0">
                <a:solidFill>
                  <a:srgbClr val="9848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Task</a:t>
            </a:r>
            <a:r>
              <a:rPr sz="2700" kern="0" spc="100" dirty="0">
                <a:solidFill>
                  <a:srgbClr val="9848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  </a:t>
            </a:r>
            <a:r>
              <a:rPr sz="2700" kern="0" spc="10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给出排查步骤</a:t>
            </a:r>
            <a:r>
              <a:rPr sz="2700" kern="0" spc="9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与停机建议</a:t>
            </a:r>
            <a:endParaRPr sz="2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4" name="group 4"/>
          <p:cNvGrpSpPr/>
          <p:nvPr/>
        </p:nvGrpSpPr>
        <p:grpSpPr>
          <a:xfrm rot="21600000">
            <a:off x="9836091" y="4713808"/>
            <a:ext cx="6324624" cy="3001484"/>
            <a:chOff x="0" y="0"/>
            <a:chExt cx="6324624" cy="3001484"/>
          </a:xfrm>
        </p:grpSpPr>
        <p:pic>
          <p:nvPicPr>
            <p:cNvPr id="76" name="picture 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194788"/>
              <a:ext cx="6324624" cy="2806695"/>
            </a:xfrm>
            <a:prstGeom prst="rect">
              <a:avLst/>
            </a:prstGeom>
          </p:spPr>
        </p:pic>
        <p:sp>
          <p:nvSpPr>
            <p:cNvPr id="78" name="textbox 78"/>
            <p:cNvSpPr/>
            <p:nvPr/>
          </p:nvSpPr>
          <p:spPr>
            <a:xfrm>
              <a:off x="-12700" y="-12700"/>
              <a:ext cx="6350634" cy="305498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8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4737100" algn="l" rtl="0" eaLnBrk="0">
                <a:lnSpc>
                  <a:spcPct val="84000"/>
                </a:lnSpc>
              </a:pPr>
              <a:r>
                <a:rPr sz="1800" kern="0" spc="20" dirty="0">
                  <a:solidFill>
                    <a:srgbClr val="B0C0D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AI-DeepSeek</a:t>
              </a:r>
              <a:endParaRPr sz="18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933450" algn="l" rtl="0" eaLnBrk="0">
                <a:lnSpc>
                  <a:spcPct val="95000"/>
                </a:lnSpc>
                <a:spcBef>
                  <a:spcPts val="1445"/>
                </a:spcBef>
              </a:pPr>
              <a:r>
                <a:rPr sz="1800" kern="0" spc="-8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【</a:t>
              </a:r>
              <a:r>
                <a:rPr sz="1800" kern="0" spc="-8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DeepSeek</a:t>
              </a:r>
              <a:r>
                <a:rPr sz="1800" kern="0" spc="10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  </a:t>
              </a:r>
              <a:r>
                <a:rPr sz="1800" kern="0" spc="-90" dirty="0">
                  <a:solidFill>
                    <a:srgbClr val="FFFFFF">
                      <a:alpha val="100000"/>
                    </a:srgbClr>
                  </a:solidFill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</a:rPr>
                <a:t>诊断报告】</a:t>
              </a:r>
              <a:endParaRPr sz="1800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  <a:p>
              <a:pPr marL="812800" algn="l" rtl="0" eaLnBrk="0">
                <a:lnSpc>
                  <a:spcPct val="108000"/>
                </a:lnSpc>
                <a:spcBef>
                  <a:spcPts val="605"/>
                </a:spcBef>
              </a:pPr>
              <a:r>
                <a:rPr sz="1800" kern="0" spc="10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1.风险评估：危急。温度已突破70℃阈</a:t>
              </a:r>
              <a:r>
                <a:rPr sz="1800" kern="0" spc="9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值，伴随振</a:t>
              </a:r>
              <a:r>
                <a:rPr sz="1800" kern="0" spc="-1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 </a:t>
              </a:r>
              <a:r>
                <a:rPr sz="1800" kern="0" spc="12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动异常。</a:t>
              </a:r>
              <a:endPara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marL="812800" algn="l" rtl="0" eaLnBrk="0">
                <a:lnSpc>
                  <a:spcPct val="98000"/>
                </a:lnSpc>
                <a:spcBef>
                  <a:spcPts val="370"/>
                </a:spcBef>
              </a:pPr>
              <a:r>
                <a:rPr sz="1800" kern="0" spc="5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2.可能原因：主轴承澜滑失效或冷却液泄露。</a:t>
              </a:r>
              <a:endPara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marL="812800" algn="l" rtl="0" eaLnBrk="0">
                <a:lnSpc>
                  <a:spcPct val="98000"/>
                </a:lnSpc>
                <a:spcBef>
                  <a:spcPts val="545"/>
                </a:spcBef>
              </a:pPr>
              <a:r>
                <a:rPr sz="1800" kern="0" spc="-1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3</a:t>
              </a:r>
              <a:r>
                <a:rPr sz="1800" kern="0" spc="-51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sz="1800" kern="0" spc="-1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.建议操作：</a:t>
              </a:r>
              <a:endPara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marL="1235075" algn="l" rtl="0" eaLnBrk="0">
                <a:lnSpc>
                  <a:spcPct val="77000"/>
                </a:lnSpc>
                <a:spcBef>
                  <a:spcPts val="620"/>
                </a:spcBef>
              </a:pPr>
              <a:r>
                <a:rPr sz="1800" b="1" kern="0" spc="-90" dirty="0">
                  <a:solidFill>
                    <a:srgbClr val="FFFFFF">
                      <a:alpha val="100000"/>
                    </a:srgbClr>
                  </a:solidFill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</a:rPr>
                <a:t>-立即停机。</a:t>
              </a:r>
              <a:endParaRPr sz="1800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  <a:p>
              <a:pPr marL="1235075" algn="l" rtl="0" eaLnBrk="0">
                <a:lnSpc>
                  <a:spcPct val="98000"/>
                </a:lnSpc>
                <a:spcBef>
                  <a:spcPts val="575"/>
                </a:spcBef>
              </a:pPr>
              <a:r>
                <a:rPr sz="1800" b="1" kern="0" spc="1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-检查</a:t>
              </a:r>
              <a:r>
                <a:rPr sz="1800" b="1" kern="0" spc="1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C </a:t>
              </a:r>
              <a:r>
                <a:rPr sz="1800" b="1" kern="0" spc="1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区液压泵压力。</a:t>
              </a:r>
              <a:endPara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algn="l" rtl="0" eaLnBrk="0">
                <a:lnSpc>
                  <a:spcPct val="116000"/>
                </a:lnSpc>
              </a:pPr>
              <a:endParaRPr sz="4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235075" algn="l" rtl="0" eaLnBrk="0">
                <a:lnSpc>
                  <a:spcPct val="97000"/>
                </a:lnSpc>
                <a:spcBef>
                  <a:spcPts val="5"/>
                </a:spcBef>
              </a:pPr>
              <a:r>
                <a:rPr sz="1800" b="1" kern="0" spc="7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-复核10分钟内的负载曲</a:t>
              </a:r>
              <a:r>
                <a:rPr sz="1800" b="1" kern="0" spc="6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线。</a:t>
              </a:r>
              <a:endPara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sp>
        <p:nvSpPr>
          <p:cNvPr id="80" name="textbox 80"/>
          <p:cNvSpPr/>
          <p:nvPr/>
        </p:nvSpPr>
        <p:spPr>
          <a:xfrm>
            <a:off x="3962383" y="8721401"/>
            <a:ext cx="13373735" cy="10128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sz="2700" kern="0" spc="130" dirty="0">
                <a:solidFill>
                  <a:srgbClr val="607888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降低对高技能维修人员的依赖，</a:t>
            </a:r>
            <a:r>
              <a:rPr sz="2700" kern="0" spc="130" dirty="0">
                <a:solidFill>
                  <a:srgbClr val="487888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让新手</a:t>
            </a:r>
            <a:r>
              <a:rPr sz="2700" kern="0" spc="120" dirty="0">
                <a:solidFill>
                  <a:srgbClr val="487888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也能快速定位问题。</a:t>
            </a:r>
            <a:endParaRPr sz="2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5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1000"/>
              </a:lnSpc>
              <a:spcBef>
                <a:spcPts val="5"/>
              </a:spcBef>
            </a:pP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grpSp>
        <p:nvGrpSpPr>
          <p:cNvPr id="6" name="group 6"/>
          <p:cNvGrpSpPr/>
          <p:nvPr/>
        </p:nvGrpSpPr>
        <p:grpSpPr>
          <a:xfrm rot="21600000">
            <a:off x="9531324" y="2908328"/>
            <a:ext cx="7073959" cy="653978"/>
            <a:chOff x="0" y="0"/>
            <a:chExt cx="7073959" cy="653978"/>
          </a:xfrm>
        </p:grpSpPr>
        <p:pic>
          <p:nvPicPr>
            <p:cNvPr id="82" name="picture 8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7073959" cy="653978"/>
            </a:xfrm>
            <a:prstGeom prst="rect">
              <a:avLst/>
            </a:prstGeom>
          </p:spPr>
        </p:pic>
        <p:sp>
          <p:nvSpPr>
            <p:cNvPr id="84" name="textbox 84"/>
            <p:cNvSpPr/>
            <p:nvPr/>
          </p:nvSpPr>
          <p:spPr>
            <a:xfrm>
              <a:off x="-12700" y="-12700"/>
              <a:ext cx="7099934" cy="68960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285750" algn="l" rtl="0" eaLnBrk="0">
                <a:lnSpc>
                  <a:spcPct val="85000"/>
                </a:lnSpc>
                <a:spcBef>
                  <a:spcPts val="5"/>
                </a:spcBef>
              </a:pPr>
              <a:r>
                <a:rPr sz="2600" b="1" kern="0" spc="-110" dirty="0">
                  <a:solidFill>
                    <a:srgbClr val="FFFFF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AI</a:t>
              </a:r>
              <a:r>
                <a:rPr sz="2600" b="1" kern="0" spc="110" dirty="0">
                  <a:solidFill>
                    <a:srgbClr val="FFFFF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2600" b="1" kern="0" spc="-110" dirty="0">
                  <a:solidFill>
                    <a:srgbClr val="FFFFF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Expert</a:t>
              </a:r>
              <a:r>
                <a:rPr sz="2600" b="1" kern="0" spc="120" dirty="0">
                  <a:solidFill>
                    <a:srgbClr val="FFFFF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2600" b="1" kern="0" spc="-110" dirty="0">
                  <a:solidFill>
                    <a:srgbClr val="FFFFF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D</a:t>
              </a:r>
              <a:r>
                <a:rPr sz="2600" b="1" kern="0" spc="-120" dirty="0">
                  <a:solidFill>
                    <a:srgbClr val="FFFFF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iagnostic Terminal</a:t>
              </a:r>
              <a:endParaRPr sz="26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21600000">
            <a:off x="10509236" y="3829068"/>
            <a:ext cx="4349750" cy="552443"/>
            <a:chOff x="0" y="0"/>
            <a:chExt cx="4349750" cy="552443"/>
          </a:xfrm>
        </p:grpSpPr>
        <p:pic>
          <p:nvPicPr>
            <p:cNvPr id="86" name="picture 8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4349750" cy="552443"/>
            </a:xfrm>
            <a:prstGeom prst="rect">
              <a:avLst/>
            </a:prstGeom>
          </p:spPr>
        </p:pic>
        <p:sp>
          <p:nvSpPr>
            <p:cNvPr id="88" name="textbox 88"/>
            <p:cNvSpPr/>
            <p:nvPr/>
          </p:nvSpPr>
          <p:spPr>
            <a:xfrm>
              <a:off x="-12700" y="-12700"/>
              <a:ext cx="4375784" cy="59816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67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42875" algn="l" rtl="0" eaLnBrk="0">
                <a:lnSpc>
                  <a:spcPct val="94000"/>
                </a:lnSpc>
                <a:spcBef>
                  <a:spcPts val="5"/>
                </a:spcBef>
              </a:pPr>
              <a:r>
                <a:rPr sz="1800" b="1" kern="0" spc="-2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设备</a:t>
              </a:r>
              <a:r>
                <a:rPr sz="1800" b="1" kern="0" spc="-2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TS-001</a:t>
              </a:r>
              <a:r>
                <a:rPr sz="1800" b="1" kern="0" spc="290" dirty="0">
                  <a:solidFill>
                    <a:srgbClr val="FFFFFF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1800" b="1" kern="0" spc="-2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报警</a:t>
              </a:r>
              <a:r>
                <a:rPr sz="1800" b="1" kern="0" spc="-30" dirty="0">
                  <a:solidFill>
                    <a:srgbClr val="FFFFFF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，温度异常，请指示。</a:t>
              </a:r>
              <a:endPara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pic>
        <p:nvPicPr>
          <p:cNvPr id="90" name="picture 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823508" y="3803611"/>
            <a:ext cx="603243" cy="5969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 92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151A2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4" name="picture 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16000" y="2863852"/>
            <a:ext cx="10902951" cy="5638751"/>
          </a:xfrm>
          <a:prstGeom prst="rect">
            <a:avLst/>
          </a:prstGeom>
        </p:spPr>
      </p:pic>
      <p:sp>
        <p:nvSpPr>
          <p:cNvPr id="96" name="textbox 96"/>
          <p:cNvSpPr/>
          <p:nvPr/>
        </p:nvSpPr>
        <p:spPr>
          <a:xfrm>
            <a:off x="10801303" y="4187414"/>
            <a:ext cx="5798820" cy="28714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2900" b="1" kern="0" spc="-20" dirty="0">
                <a:solidFill>
                  <a:srgbClr val="D070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TECHNICAL</a:t>
            </a:r>
            <a:r>
              <a:rPr sz="2900" b="1" kern="0" spc="520" dirty="0">
                <a:solidFill>
                  <a:srgbClr val="D070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900" b="1" kern="0" spc="-20" dirty="0">
                <a:solidFill>
                  <a:srgbClr val="D070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DETAI</a:t>
            </a:r>
            <a:r>
              <a:rPr sz="2900" b="1" kern="0" spc="-30" dirty="0">
                <a:solidFill>
                  <a:srgbClr val="D070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LS</a:t>
            </a:r>
            <a:endParaRPr sz="2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7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  <a:spcBef>
                <a:spcPts val="785"/>
              </a:spcBef>
            </a:pPr>
            <a:r>
              <a:rPr sz="2600" kern="0" spc="-10" dirty="0">
                <a:solidFill>
                  <a:srgbClr val="80B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Library:</a:t>
            </a:r>
            <a:r>
              <a:rPr sz="2600" kern="0" spc="700" dirty="0">
                <a:solidFill>
                  <a:srgbClr val="80B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600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cv2(Ope</a:t>
            </a:r>
            <a:r>
              <a:rPr sz="26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nCV)+Haar</a:t>
            </a:r>
            <a:r>
              <a:rPr sz="2600" kern="0" spc="1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26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Cascade</a:t>
            </a:r>
            <a:endParaRPr sz="2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1965"/>
              </a:spcBef>
            </a:pPr>
            <a:r>
              <a:rPr sz="2600" kern="0" spc="0" dirty="0">
                <a:solidFill>
                  <a:srgbClr val="80B0D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Action</a:t>
            </a:r>
            <a:r>
              <a:rPr sz="2600" kern="0" spc="300" dirty="0">
                <a:solidFill>
                  <a:srgbClr val="80B0D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600" kern="0" spc="10" dirty="0">
                <a:solidFill>
                  <a:srgbClr val="80B0D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1:</a:t>
            </a:r>
            <a:r>
              <a:rPr sz="2600" kern="0" spc="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画面自动红框标注</a:t>
            </a:r>
            <a:endParaRPr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4000"/>
              </a:lnSpc>
              <a:spcBef>
                <a:spcPts val="785"/>
              </a:spcBef>
            </a:pPr>
            <a:r>
              <a:rPr sz="2600" kern="0" spc="0" dirty="0">
                <a:solidFill>
                  <a:srgbClr val="80B0C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Action 2:</a:t>
            </a:r>
            <a:r>
              <a:rPr sz="2600" kern="0" spc="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触发本地</a:t>
            </a:r>
            <a:r>
              <a:rPr sz="2600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pygame</a:t>
            </a:r>
            <a:r>
              <a:rPr sz="2600" kern="0" spc="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警报音效</a:t>
            </a:r>
            <a:endParaRPr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3545"/>
              </a:lnSpc>
              <a:spcBef>
                <a:spcPts val="495"/>
              </a:spcBef>
            </a:pPr>
            <a:r>
              <a:rPr sz="2600" kern="0" spc="0" dirty="0">
                <a:solidFill>
                  <a:srgbClr val="80B0D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Action</a:t>
            </a:r>
            <a:r>
              <a:rPr sz="2600" kern="0" spc="30" dirty="0">
                <a:solidFill>
                  <a:srgbClr val="80B0D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3:</a:t>
            </a:r>
            <a:r>
              <a:rPr sz="2600" kern="0" spc="3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写入安全审计日志</a:t>
            </a:r>
            <a:endParaRPr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8" name="textbox 98"/>
          <p:cNvSpPr/>
          <p:nvPr/>
        </p:nvSpPr>
        <p:spPr>
          <a:xfrm>
            <a:off x="825585" y="899562"/>
            <a:ext cx="7926705" cy="15163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970" algn="l" rtl="0" eaLnBrk="0">
              <a:lnSpc>
                <a:spcPct val="96000"/>
              </a:lnSpc>
              <a:spcBef>
                <a:spcPts val="0"/>
              </a:spcBef>
            </a:pPr>
            <a:r>
              <a:rPr sz="4400" b="1" kern="0" spc="20" dirty="0">
                <a:solidFill>
                  <a:srgbClr val="E0503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核心技术三：</a:t>
            </a:r>
            <a:r>
              <a:rPr sz="4400" b="1" kern="0" spc="20" dirty="0">
                <a:solidFill>
                  <a:srgbClr val="E07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智慧视觉安防中枢</a:t>
            </a:r>
            <a:endParaRPr sz="4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2000"/>
              </a:lnSpc>
              <a:spcBef>
                <a:spcPts val="0"/>
              </a:spcBef>
            </a:pPr>
            <a:r>
              <a:rPr sz="2900" kern="0" spc="200" dirty="0">
                <a:solidFill>
                  <a:srgbClr val="30789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基</a:t>
            </a:r>
            <a:r>
              <a:rPr sz="2900" kern="0" spc="-480" dirty="0">
                <a:solidFill>
                  <a:srgbClr val="30789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900" kern="0" spc="200" dirty="0">
                <a:solidFill>
                  <a:srgbClr val="30789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于</a:t>
            </a:r>
            <a:r>
              <a:rPr sz="2900" kern="0" spc="0" dirty="0">
                <a:solidFill>
                  <a:srgbClr val="30789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OpenCV</a:t>
            </a:r>
            <a:r>
              <a:rPr sz="2900" kern="0" spc="520" dirty="0">
                <a:solidFill>
                  <a:srgbClr val="30789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900" kern="0" spc="200" dirty="0">
                <a:solidFill>
                  <a:srgbClr val="30789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的“人防+技防”双重保障</a:t>
            </a:r>
            <a:endParaRPr sz="2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0" name="textbox 100"/>
          <p:cNvSpPr/>
          <p:nvPr/>
        </p:nvSpPr>
        <p:spPr>
          <a:xfrm>
            <a:off x="1250931" y="3381213"/>
            <a:ext cx="4784090" cy="15913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2900" b="1" kern="0" spc="-6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REC</a:t>
            </a:r>
            <a:r>
              <a:rPr sz="2900" b="1" kern="0" spc="-60" dirty="0">
                <a:solidFill>
                  <a:srgbClr val="D060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</a:t>
            </a:r>
            <a:r>
              <a:rPr sz="2900" b="1" kern="0" spc="280" dirty="0">
                <a:solidFill>
                  <a:srgbClr val="D0604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900" b="1" kern="0" spc="-6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[LIVE]</a:t>
            </a:r>
            <a:endParaRPr sz="2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  <a:spcBef>
                <a:spcPts val="870"/>
              </a:spcBef>
            </a:pPr>
            <a:r>
              <a:rPr sz="2900" b="1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DETECTION:</a:t>
            </a:r>
            <a:r>
              <a:rPr sz="2900" b="1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HUMAN</a:t>
            </a:r>
            <a:r>
              <a:rPr sz="2900" b="1" kern="0" spc="2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900" b="1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BODY</a:t>
            </a:r>
            <a:endParaRPr sz="2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2600" b="1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CONFIDENCE:</a:t>
            </a:r>
            <a:r>
              <a:rPr sz="2600" b="1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98%</a:t>
            </a:r>
            <a:endParaRPr sz="26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2" name="textbox 102"/>
          <p:cNvSpPr/>
          <p:nvPr/>
        </p:nvSpPr>
        <p:spPr>
          <a:xfrm>
            <a:off x="1250931" y="7684499"/>
            <a:ext cx="8145780" cy="5772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4400" b="1" kern="0" spc="0" dirty="0">
                <a:solidFill>
                  <a:srgbClr val="E0602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STATUS</a:t>
            </a:r>
            <a:r>
              <a:rPr sz="4400" b="1" kern="0" spc="150" dirty="0">
                <a:solidFill>
                  <a:srgbClr val="E0602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  </a:t>
            </a:r>
            <a:r>
              <a:rPr sz="4400" b="1" kern="0" spc="0" dirty="0">
                <a:solidFill>
                  <a:srgbClr val="E0602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INTRUSION</a:t>
            </a:r>
            <a:r>
              <a:rPr sz="4400" b="1" kern="0" spc="290" dirty="0">
                <a:solidFill>
                  <a:srgbClr val="E0602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4400" b="1" kern="0" spc="0" dirty="0">
                <a:solidFill>
                  <a:srgbClr val="E0602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ALERT</a:t>
            </a:r>
            <a:endParaRPr sz="4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4" name="textbox 104"/>
          <p:cNvSpPr/>
          <p:nvPr/>
        </p:nvSpPr>
        <p:spPr>
          <a:xfrm>
            <a:off x="16103627" y="9536814"/>
            <a:ext cx="1232535" cy="2095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ANotebookLM</a:t>
            </a: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68908" cy="9753600"/>
          </a:xfrm>
          <a:prstGeom prst="rect">
            <a:avLst/>
          </a:prstGeom>
        </p:spPr>
      </p:pic>
      <p:sp>
        <p:nvSpPr>
          <p:cNvPr id="108" name="textbox 108"/>
          <p:cNvSpPr/>
          <p:nvPr/>
        </p:nvSpPr>
        <p:spPr>
          <a:xfrm>
            <a:off x="1041403" y="835100"/>
            <a:ext cx="7698105" cy="31464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8735" algn="l" rtl="0" eaLnBrk="0">
              <a:lnSpc>
                <a:spcPct val="97000"/>
              </a:lnSpc>
            </a:pPr>
            <a:r>
              <a:rPr sz="4000" b="1" kern="0" spc="10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三级递进式防御机制</a:t>
            </a:r>
            <a:endParaRPr sz="4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97000"/>
              </a:lnSpc>
              <a:spcBef>
                <a:spcPts val="1655"/>
              </a:spcBef>
            </a:pPr>
            <a:r>
              <a:rPr sz="2700" kern="0" spc="18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闭环管理：确保每一条异常信</a:t>
            </a:r>
            <a:r>
              <a:rPr sz="2700" kern="0" spc="17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息都能触达决策者</a:t>
            </a:r>
            <a:endParaRPr sz="2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863215" algn="l" rtl="0" eaLnBrk="0">
              <a:lnSpc>
                <a:spcPct val="97000"/>
              </a:lnSpc>
              <a:spcBef>
                <a:spcPts val="790"/>
              </a:spcBef>
            </a:pPr>
            <a:r>
              <a:rPr sz="2600" b="1" kern="0" spc="-8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Level</a:t>
            </a:r>
            <a:r>
              <a:rPr sz="2600" b="1" kern="0" spc="1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600" b="1" kern="0" spc="-8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1:</a:t>
            </a:r>
            <a:r>
              <a:rPr sz="2600" b="1" kern="0" spc="-8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</a:t>
            </a:r>
            <a:r>
              <a:rPr sz="2600" kern="0" spc="-39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600" b="1" kern="0" spc="-8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(Atte</a:t>
            </a:r>
            <a:r>
              <a:rPr sz="2600" b="1" kern="0" spc="-9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ntion)</a:t>
            </a:r>
            <a:endParaRPr sz="2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378200" algn="l" rtl="0" eaLnBrk="0">
              <a:lnSpc>
                <a:spcPts val="2625"/>
              </a:lnSpc>
              <a:spcBef>
                <a:spcPts val="1490"/>
              </a:spcBef>
            </a:pPr>
            <a:r>
              <a:rPr sz="21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Threshold</a:t>
            </a:r>
            <a:r>
              <a:rPr sz="2100" kern="0" spc="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</a:t>
            </a:r>
            <a:r>
              <a:rPr sz="2100" b="1" kern="0" spc="40" dirty="0">
                <a:solidFill>
                  <a:srgbClr val="E0602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60</a:t>
            </a:r>
            <a:r>
              <a:rPr sz="2100" b="1" kern="0" spc="40" dirty="0">
                <a:solidFill>
                  <a:srgbClr val="E06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r>
              <a:rPr sz="2100" b="1" kern="0" spc="40" dirty="0">
                <a:solidFill>
                  <a:srgbClr val="E0602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-70</a:t>
            </a:r>
            <a:r>
              <a:rPr sz="2100" b="1" kern="0" spc="40" dirty="0">
                <a:solidFill>
                  <a:srgbClr val="E06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endParaRPr sz="2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70200" algn="l" rtl="0" eaLnBrk="0">
              <a:lnSpc>
                <a:spcPct val="97000"/>
              </a:lnSpc>
              <a:spcBef>
                <a:spcPts val="410"/>
              </a:spcBef>
            </a:pPr>
            <a:r>
              <a:rPr sz="2100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Action:</a:t>
            </a:r>
            <a:r>
              <a:rPr sz="2100" kern="0" spc="-2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100" b="1" kern="0" spc="-10" dirty="0">
                <a:solidFill>
                  <a:srgbClr val="E07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界面橙</a:t>
            </a:r>
            <a:r>
              <a:rPr sz="2100" b="1" kern="0" spc="-20" dirty="0">
                <a:solidFill>
                  <a:srgbClr val="E07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色高亮+</a:t>
            </a:r>
            <a:r>
              <a:rPr sz="2100" b="1" kern="0" spc="-20" dirty="0">
                <a:solidFill>
                  <a:srgbClr val="E06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趋势预警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0" name="textbox 110"/>
          <p:cNvSpPr/>
          <p:nvPr/>
        </p:nvSpPr>
        <p:spPr>
          <a:xfrm>
            <a:off x="8121656" y="7024793"/>
            <a:ext cx="6861809" cy="14198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0165" algn="l" rtl="0" eaLnBrk="0">
              <a:lnSpc>
                <a:spcPct val="97000"/>
              </a:lnSpc>
            </a:pPr>
            <a:r>
              <a:rPr sz="2600" b="1" kern="0" spc="-1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Level 3:</a:t>
            </a:r>
            <a:r>
              <a:rPr sz="2600" b="1" kern="0" spc="-10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联动</a:t>
            </a:r>
            <a:r>
              <a:rPr sz="2600" b="1" kern="0" spc="-1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2600" b="1" kern="0" spc="-1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Remote</a:t>
            </a:r>
            <a:r>
              <a:rPr sz="2600" b="1" kern="0" spc="1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600" b="1" kern="0" spc="-1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Linkage)</a:t>
            </a:r>
            <a:endParaRPr sz="2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8415" algn="l" rtl="0" eaLnBrk="0">
              <a:lnSpc>
                <a:spcPct val="95000"/>
              </a:lnSpc>
              <a:spcBef>
                <a:spcPts val="635"/>
              </a:spcBef>
            </a:pPr>
            <a:r>
              <a:rPr sz="2100" kern="0" spc="0" dirty="0">
                <a:solidFill>
                  <a:srgbClr val="90787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</a:t>
            </a:r>
            <a:r>
              <a:rPr sz="2100" b="1" kern="0" spc="0" dirty="0">
                <a:solidFill>
                  <a:srgbClr val="90787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rigger</a:t>
            </a:r>
            <a:r>
              <a:rPr sz="2100" b="1" kern="0" spc="50" dirty="0">
                <a:solidFill>
                  <a:srgbClr val="90787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sz="2100" b="1" kern="0" spc="50" dirty="0">
                <a:solidFill>
                  <a:srgbClr val="E0601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连续3次弹窗未处理</a:t>
            </a:r>
            <a:r>
              <a:rPr sz="2100" kern="0" spc="-170" dirty="0">
                <a:solidFill>
                  <a:srgbClr val="E0601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100" b="1" kern="0" spc="50" dirty="0">
                <a:solidFill>
                  <a:srgbClr val="E0601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sz="2100" b="1" kern="0" spc="0" dirty="0">
                <a:solidFill>
                  <a:srgbClr val="E0601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MAX</a:t>
            </a:r>
            <a:r>
              <a:rPr sz="2100" b="1" kern="0" spc="50" dirty="0">
                <a:solidFill>
                  <a:srgbClr val="E0601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_</a:t>
            </a:r>
            <a:r>
              <a:rPr sz="2100" b="1" kern="0" spc="0" dirty="0">
                <a:solidFill>
                  <a:srgbClr val="E0601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OVER</a:t>
            </a:r>
            <a:r>
              <a:rPr sz="2100" b="1" kern="0" spc="50" dirty="0">
                <a:solidFill>
                  <a:srgbClr val="E0601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_</a:t>
            </a:r>
            <a:r>
              <a:rPr sz="2100" b="1" kern="0" spc="0" dirty="0">
                <a:solidFill>
                  <a:srgbClr val="E0601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ALERTS</a:t>
            </a:r>
            <a:r>
              <a:rPr sz="2100" b="1" kern="0" spc="50" dirty="0">
                <a:solidFill>
                  <a:srgbClr val="E0601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=3</a:t>
            </a:r>
            <a:r>
              <a:rPr sz="2100" kern="0" spc="50" dirty="0">
                <a:solidFill>
                  <a:srgbClr val="E0601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sz="2100" kern="0" spc="40" dirty="0">
                <a:solidFill>
                  <a:srgbClr val="E0601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100" kern="0" spc="40" dirty="0">
                <a:solidFill>
                  <a:srgbClr val="E0601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1000"/>
              </a:lnSpc>
            </a:pPr>
            <a:endParaRPr sz="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4000"/>
              </a:lnSpc>
              <a:spcBef>
                <a:spcPts val="0"/>
              </a:spcBef>
            </a:pPr>
            <a:r>
              <a:rPr sz="2100" b="1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Action</a:t>
            </a:r>
            <a:r>
              <a:rPr sz="2100" b="1" kern="0" spc="18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</a:t>
            </a:r>
            <a:r>
              <a:rPr sz="2100" b="1" kern="0" spc="6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100" b="1" kern="0" spc="18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调用</a:t>
            </a:r>
            <a:r>
              <a:rPr sz="2100" b="1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smtplib</a:t>
            </a:r>
            <a:r>
              <a:rPr sz="2100" b="1" kern="0" spc="26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100" b="1" kern="0" spc="18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发送邮件&amp;</a:t>
            </a:r>
            <a:r>
              <a:rPr sz="2100" b="1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requests</a:t>
            </a:r>
            <a:r>
              <a:rPr sz="2100" b="1" kern="0" spc="-2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100" b="1" kern="0" spc="18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推送微信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2" name="textbox 112"/>
          <p:cNvSpPr/>
          <p:nvPr/>
        </p:nvSpPr>
        <p:spPr>
          <a:xfrm>
            <a:off x="3765613" y="4605412"/>
            <a:ext cx="3917950" cy="16446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10515" algn="l" rtl="0" eaLnBrk="0">
              <a:lnSpc>
                <a:spcPct val="93000"/>
              </a:lnSpc>
            </a:pPr>
            <a:r>
              <a:rPr sz="2700" b="1" kern="0" spc="-1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Level 2:</a:t>
            </a:r>
            <a:r>
              <a:rPr sz="2700" b="1" kern="0" spc="-1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危急</a:t>
            </a:r>
            <a:r>
              <a:rPr sz="2700" kern="0" spc="-38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700" b="1" kern="0" spc="-1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(Critical)</a:t>
            </a: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20115" algn="l" rtl="0" eaLnBrk="0">
              <a:lnSpc>
                <a:spcPts val="2625"/>
              </a:lnSpc>
              <a:spcBef>
                <a:spcPts val="1485"/>
              </a:spcBef>
            </a:pPr>
            <a:r>
              <a:rPr sz="21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Threshold</a:t>
            </a:r>
            <a:r>
              <a:rPr sz="2100" kern="0" spc="8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</a:t>
            </a:r>
            <a:r>
              <a:rPr sz="2100" b="1" kern="0" spc="80" dirty="0">
                <a:solidFill>
                  <a:srgbClr val="E0602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≥70</a:t>
            </a:r>
            <a:r>
              <a:rPr sz="2100" b="1" kern="0" spc="80" dirty="0">
                <a:solidFill>
                  <a:srgbClr val="E06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endParaRPr sz="2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2700" algn="l" rtl="0" eaLnBrk="0">
              <a:lnSpc>
                <a:spcPct val="98000"/>
              </a:lnSpc>
              <a:spcBef>
                <a:spcPts val="465"/>
              </a:spcBef>
            </a:pPr>
            <a:r>
              <a:rPr sz="2100" kern="0" spc="-5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Action:</a:t>
            </a:r>
            <a:r>
              <a:rPr sz="2100" b="1" kern="0" spc="-50" dirty="0">
                <a:solidFill>
                  <a:srgbClr val="E0601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红色弹窗+本地工业报警</a:t>
            </a:r>
            <a:r>
              <a:rPr sz="2100" b="1" kern="0" spc="-60" dirty="0">
                <a:solidFill>
                  <a:srgbClr val="E0601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音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034415" algn="l" rtl="0" eaLnBrk="0">
              <a:lnSpc>
                <a:spcPct val="83000"/>
              </a:lnSpc>
              <a:spcBef>
                <a:spcPts val="590"/>
              </a:spcBef>
            </a:pPr>
            <a:r>
              <a:rPr sz="2100" kern="0" spc="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21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Looping</a:t>
            </a:r>
            <a:r>
              <a:rPr sz="2100" kern="0" spc="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1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Audio</a:t>
            </a:r>
            <a:r>
              <a:rPr sz="2100" kern="0" spc="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2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4" name="textbox 114"/>
          <p:cNvSpPr/>
          <p:nvPr/>
        </p:nvSpPr>
        <p:spPr>
          <a:xfrm>
            <a:off x="10922056" y="4203453"/>
            <a:ext cx="4533900" cy="12890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40715" indent="-628015" algn="l" rtl="0" eaLnBrk="0">
              <a:lnSpc>
                <a:spcPct val="119000"/>
              </a:lnSpc>
            </a:pPr>
            <a:r>
              <a:rPr sz="2700" kern="0" spc="-20" dirty="0">
                <a:solidFill>
                  <a:srgbClr val="D07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if   </a:t>
            </a:r>
            <a:r>
              <a:rPr sz="2700" kern="0" spc="-20" dirty="0">
                <a:solidFill>
                  <a:srgbClr val="4878B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self</a:t>
            </a:r>
            <a:r>
              <a:rPr sz="2700" kern="0" spc="-30" dirty="0">
                <a:solidFill>
                  <a:srgbClr val="4878B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700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.over</a:t>
            </a:r>
            <a:r>
              <a:rPr sz="2700" u="dotted" kern="0" spc="-30" dirty="0">
                <a:solidFill>
                  <a:srgbClr val="FFFFFF">
                    <a:alpha val="100000"/>
                  </a:srgbClr>
                </a:solidFill>
                <a:uFill>
                  <a:solidFill>
                    <a:srgbClr val="000000"/>
                  </a:solidFill>
                </a:u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700" kern="0" spc="-69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700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alert</a:t>
            </a:r>
            <a:r>
              <a:rPr sz="2700" u="dotted" kern="0" spc="-30" dirty="0">
                <a:solidFill>
                  <a:srgbClr val="FFFFFF">
                    <a:alpha val="100000"/>
                  </a:srgbClr>
                </a:solidFill>
                <a:uFill>
                  <a:solidFill>
                    <a:srgbClr val="000000"/>
                  </a:solidFill>
                </a:u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700" kern="0" spc="-67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700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count  </a:t>
            </a:r>
            <a:r>
              <a:rPr sz="2700" kern="0" spc="-30" dirty="0">
                <a:solidFill>
                  <a:srgbClr val="D0A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&gt;=3:</a:t>
            </a:r>
            <a:r>
              <a:rPr sz="2700" kern="0" spc="0" dirty="0">
                <a:solidFill>
                  <a:srgbClr val="D0A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1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send</a:t>
            </a:r>
            <a:r>
              <a:rPr sz="2100" kern="0" spc="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_</a:t>
            </a:r>
            <a:r>
              <a:rPr sz="21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email</a:t>
            </a:r>
            <a:r>
              <a:rPr sz="2100" kern="0" spc="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21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sensor</a:t>
            </a:r>
            <a:r>
              <a:rPr sz="2100" kern="0" spc="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2100" kern="0" spc="40" dirty="0">
                <a:solidFill>
                  <a:srgbClr val="E0F0B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,</a:t>
            </a:r>
            <a:r>
              <a:rPr sz="2100" kern="0" spc="60" dirty="0">
                <a:solidFill>
                  <a:srgbClr val="E0F0B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21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data</a:t>
            </a:r>
            <a:r>
              <a:rPr sz="2100" kern="0" spc="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2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08965" algn="l" rtl="0" eaLnBrk="0">
              <a:lnSpc>
                <a:spcPts val="2930"/>
              </a:lnSpc>
              <a:spcBef>
                <a:spcPts val="155"/>
              </a:spcBef>
            </a:pPr>
            <a:r>
              <a:rPr sz="21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send</a:t>
            </a:r>
            <a:r>
              <a:rPr sz="2100" kern="0" spc="1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_</a:t>
            </a:r>
            <a:r>
              <a:rPr sz="21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wechat</a:t>
            </a:r>
            <a:r>
              <a:rPr sz="2100" kern="0" spc="1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_</a:t>
            </a:r>
            <a:r>
              <a:rPr sz="21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alert</a:t>
            </a:r>
            <a:r>
              <a:rPr sz="2100" kern="0" spc="1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21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sensor</a:t>
            </a:r>
            <a:r>
              <a:rPr sz="2100" kern="0" spc="1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2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7620"/>
            <a:ext cx="17475200" cy="9753600"/>
          </a:xfrm>
          <a:prstGeom prst="rect">
            <a:avLst/>
          </a:prstGeom>
        </p:spPr>
      </p:pic>
      <p:sp>
        <p:nvSpPr>
          <p:cNvPr id="118" name="textbox 118"/>
          <p:cNvSpPr/>
          <p:nvPr/>
        </p:nvSpPr>
        <p:spPr>
          <a:xfrm>
            <a:off x="1037636" y="780093"/>
            <a:ext cx="11349990" cy="32715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4900" b="1" kern="0" spc="100" dirty="0">
                <a:solidFill>
                  <a:srgbClr val="E05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交互界面与数据资产管理</a:t>
            </a:r>
            <a:endParaRPr sz="4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4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algn="l" rtl="0" eaLnBrk="0">
              <a:lnSpc>
                <a:spcPct val="95000"/>
              </a:lnSpc>
              <a:spcBef>
                <a:spcPts val="930"/>
              </a:spcBef>
            </a:pPr>
            <a:r>
              <a:rPr sz="3100" kern="0" spc="-20" dirty="0">
                <a:solidFill>
                  <a:srgbClr val="386888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工业级可视化大屏</a:t>
            </a:r>
            <a:r>
              <a:rPr sz="3100" kern="0" spc="-20" dirty="0">
                <a:solidFill>
                  <a:srgbClr val="386888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100" kern="0" spc="-20" dirty="0">
                <a:solidFill>
                  <a:srgbClr val="48609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(Dashboard)</a:t>
            </a:r>
            <a:endParaRPr sz="3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rtl="0" eaLnBrk="0">
              <a:lnSpc>
                <a:spcPct val="12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879975" algn="l" rtl="0" eaLnBrk="0">
              <a:lnSpc>
                <a:spcPct val="98000"/>
              </a:lnSpc>
              <a:spcBef>
                <a:spcPts val="510"/>
              </a:spcBef>
            </a:pPr>
            <a:r>
              <a:rPr sz="1700" kern="0" spc="40" dirty="0">
                <a:solidFill>
                  <a:srgbClr val="185878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海南港口核心设备实时温度监控系统</a:t>
            </a:r>
            <a:endParaRPr sz="1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8000"/>
              </a:lnSpc>
              <a:spcBef>
                <a:spcPts val="0"/>
              </a:spcBef>
            </a:pPr>
            <a:r>
              <a:rPr sz="1300" b="1" kern="0" spc="-9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设备健康分布</a:t>
            </a:r>
            <a:endParaRPr sz="13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20" name="textbox 120"/>
          <p:cNvSpPr/>
          <p:nvPr/>
        </p:nvSpPr>
        <p:spPr>
          <a:xfrm>
            <a:off x="1558932" y="5760328"/>
            <a:ext cx="5382895" cy="13087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                                      小              </a:t>
            </a: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   M</a:t>
            </a:r>
            <a:endParaRPr sz="1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66190" algn="l" rtl="0" eaLnBrk="0">
              <a:lnSpc>
                <a:spcPct val="80000"/>
              </a:lnSpc>
              <a:spcBef>
                <a:spcPts val="335"/>
              </a:spcBef>
            </a:pP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</a:t>
            </a:r>
            <a:endParaRPr sz="1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378200" algn="l" rtl="0" eaLnBrk="0">
              <a:lnSpc>
                <a:spcPct val="74000"/>
              </a:lnSpc>
              <a:spcBef>
                <a:spcPts val="5"/>
              </a:spcBef>
            </a:pP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mmwwyW</a:t>
            </a:r>
            <a:endParaRPr sz="1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rtl="0" eaLnBrk="0">
              <a:lnSpc>
                <a:spcPct val="18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9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723640" algn="l" rtl="0" eaLnBrk="0">
              <a:lnSpc>
                <a:spcPts val="1380"/>
              </a:lnSpc>
              <a:spcBef>
                <a:spcPts val="0"/>
              </a:spcBef>
            </a:pP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</a:t>
            </a:r>
            <a:endParaRPr sz="1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2" name="textbox 122"/>
          <p:cNvSpPr/>
          <p:nvPr/>
        </p:nvSpPr>
        <p:spPr>
          <a:xfrm>
            <a:off x="1435120" y="7614570"/>
            <a:ext cx="7848600" cy="7924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45415" algn="l" rtl="0" eaLnBrk="0">
              <a:lnSpc>
                <a:spcPts val="770"/>
              </a:lnSpc>
            </a:pP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</a:t>
            </a:r>
            <a:endParaRPr sz="1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rtl="0" eaLnBrk="0">
              <a:lnSpc>
                <a:spcPct val="14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0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500"/>
              </a:lnSpc>
              <a:spcBef>
                <a:spcPts val="0"/>
              </a:spcBef>
            </a:pPr>
            <a:r>
              <a:rPr sz="11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08:00:00       </a:t>
            </a:r>
            <a:r>
              <a:rPr sz="1100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G8:10.00     </a:t>
            </a:r>
            <a:r>
              <a:rPr sz="11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08:00.00        08:19:00      18.40:00        19:50:00       18:49:00        10:00:00    </a:t>
            </a:r>
            <a:r>
              <a:rPr sz="1100" kern="0" spc="-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02:85.00       </a:t>
            </a:r>
            <a:r>
              <a:rPr sz="11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0S.48:00      08:S800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4" name="textbox 124"/>
          <p:cNvSpPr/>
          <p:nvPr/>
        </p:nvSpPr>
        <p:spPr>
          <a:xfrm>
            <a:off x="9874243" y="5215629"/>
            <a:ext cx="2511425" cy="16033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4000"/>
              </a:lnSpc>
            </a:pPr>
            <a:r>
              <a:rPr sz="1100" b="1" kern="0" spc="60" dirty="0">
                <a:solidFill>
                  <a:srgbClr val="FFFFFF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异常</a:t>
            </a:r>
            <a:endParaRPr sz="1100" dirty="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algn="l" rtl="0" eaLnBrk="0">
              <a:lnSpc>
                <a:spcPct val="18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1115" indent="-18415" algn="l" rtl="0" eaLnBrk="0">
              <a:lnSpc>
                <a:spcPct val="122000"/>
              </a:lnSpc>
              <a:spcBef>
                <a:spcPts val="330"/>
              </a:spcBef>
            </a:pPr>
            <a:r>
              <a:rPr sz="1100" kern="0" spc="-80" dirty="0">
                <a:solidFill>
                  <a:srgbClr val="C0D0D0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一</a:t>
            </a:r>
            <a:r>
              <a:rPr sz="1100" kern="0" spc="520" dirty="0">
                <a:solidFill>
                  <a:srgbClr val="C0D0D0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sz="1100" kern="0" spc="-8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集骗箱起庸机</a:t>
            </a:r>
            <a:r>
              <a:rPr sz="1100" kern="0" spc="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               </a:t>
            </a:r>
            <a:r>
              <a:rPr sz="1100" kern="0" spc="7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—宽斯恺送络</a:t>
            </a:r>
            <a:endParaRPr sz="1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115" algn="l" rtl="0" eaLnBrk="0">
              <a:lnSpc>
                <a:spcPct val="96000"/>
              </a:lnSpc>
              <a:spcBef>
                <a:spcPts val="320"/>
              </a:spcBef>
            </a:pPr>
            <a:r>
              <a:rPr sz="1300" kern="0" spc="-30" dirty="0">
                <a:solidFill>
                  <a:srgbClr val="C0C060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一</a:t>
            </a:r>
            <a:r>
              <a:rPr sz="1300" kern="0" spc="130" dirty="0">
                <a:solidFill>
                  <a:srgbClr val="C0C060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sz="1300" kern="0" spc="-3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聚貌艳饥</a:t>
            </a:r>
            <a:endParaRPr sz="13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l" rtl="0" eaLnBrk="0">
              <a:lnSpc>
                <a:spcPct val="18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1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r>
              <a:rPr sz="1100" kern="0" spc="-60" dirty="0">
                <a:solidFill>
                  <a:srgbClr val="B0D080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</a:t>
            </a:r>
            <a:r>
              <a:rPr sz="1100" kern="0" spc="440" dirty="0">
                <a:solidFill>
                  <a:srgbClr val="B0D080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sz="1100" kern="0" spc="-60" dirty="0">
                <a:solidFill>
                  <a:srgbClr val="FFFFFF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鞭压系拢</a:t>
            </a:r>
            <a:endParaRPr sz="11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26" name="textbox 126"/>
          <p:cNvSpPr/>
          <p:nvPr/>
        </p:nvSpPr>
        <p:spPr>
          <a:xfrm>
            <a:off x="13155259" y="4408595"/>
            <a:ext cx="3408045" cy="11328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1000"/>
              </a:lnSpc>
            </a:pPr>
            <a:r>
              <a:rPr sz="2400" b="1" kern="0" spc="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数据主权：一键导出全量</a:t>
            </a:r>
            <a:r>
              <a:rPr sz="2400" kern="0" spc="7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400" b="1" kern="0" spc="2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历史数据</a:t>
            </a:r>
            <a:r>
              <a:rPr sz="2400" kern="0" spc="2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400" b="1" kern="0" spc="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2400" b="1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Excel</a:t>
            </a:r>
            <a:r>
              <a:rPr sz="2400" b="1" kern="0" spc="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/</a:t>
            </a:r>
            <a:r>
              <a:rPr sz="2400" b="1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CSV</a:t>
            </a:r>
            <a:r>
              <a:rPr sz="2400" b="1" kern="0" spc="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r>
              <a:rPr sz="2400" b="1" kern="0" spc="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2400" b="1" kern="0" spc="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用于合规审计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8" name="textbox 128"/>
          <p:cNvSpPr/>
          <p:nvPr/>
        </p:nvSpPr>
        <p:spPr>
          <a:xfrm>
            <a:off x="9437236" y="5783378"/>
            <a:ext cx="234950" cy="12852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3020" algn="l" rtl="0" eaLnBrk="0">
              <a:lnSpc>
                <a:spcPct val="78000"/>
              </a:lnSpc>
            </a:pP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</a:t>
            </a:r>
            <a:endParaRPr sz="1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1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375"/>
              </a:lnSpc>
              <a:spcBef>
                <a:spcPts val="0"/>
              </a:spcBef>
            </a:pP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w^m</a:t>
            </a:r>
            <a:endParaRPr sz="1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32" name="textbox 132"/>
          <p:cNvSpPr/>
          <p:nvPr/>
        </p:nvSpPr>
        <p:spPr>
          <a:xfrm>
            <a:off x="1073909" y="1023547"/>
            <a:ext cx="9469755" cy="21329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algn="l" rtl="0" eaLnBrk="0">
              <a:lnSpc>
                <a:spcPct val="96000"/>
              </a:lnSpc>
            </a:pPr>
            <a:r>
              <a:rPr sz="5800" b="1" kern="0" spc="160" dirty="0">
                <a:solidFill>
                  <a:srgbClr val="E05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系统的鲁棒性与自我验</a:t>
            </a:r>
            <a:r>
              <a:rPr sz="5800" b="1" kern="0" spc="150" dirty="0">
                <a:solidFill>
                  <a:srgbClr val="E05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证</a:t>
            </a:r>
            <a:endParaRPr sz="5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4000" b="1" kern="0" spc="-100" dirty="0">
                <a:solidFill>
                  <a:srgbClr val="50A0D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内置“故障注入”机</a:t>
            </a:r>
            <a:r>
              <a:rPr sz="4000" b="1" kern="0" spc="-110" dirty="0">
                <a:solidFill>
                  <a:srgbClr val="50A0D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制</a:t>
            </a:r>
            <a:r>
              <a:rPr sz="4000" kern="0" spc="-110" dirty="0">
                <a:solidFill>
                  <a:srgbClr val="50A0D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4000" b="1" kern="0" spc="-110" dirty="0">
                <a:solidFill>
                  <a:srgbClr val="50A0D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(Fault</a:t>
            </a:r>
            <a:r>
              <a:rPr sz="4000" kern="0" spc="740" dirty="0">
                <a:solidFill>
                  <a:srgbClr val="50A0D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4000" b="1" kern="0" spc="-110" dirty="0">
                <a:solidFill>
                  <a:srgbClr val="50A0D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Injection)</a:t>
            </a:r>
            <a:endParaRPr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4" name="textbox 134"/>
          <p:cNvSpPr/>
          <p:nvPr/>
        </p:nvSpPr>
        <p:spPr>
          <a:xfrm>
            <a:off x="10534631" y="5027723"/>
            <a:ext cx="2630804" cy="16529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System</a:t>
            </a:r>
            <a:r>
              <a:rPr sz="1700" kern="0" spc="2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Reaction</a:t>
            </a:r>
            <a:r>
              <a:rPr sz="1700" kern="0" spc="16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Test:</a:t>
            </a:r>
            <a:endParaRPr sz="1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315"/>
              </a:lnSpc>
              <a:spcBef>
                <a:spcPts val="795"/>
              </a:spcBef>
            </a:pP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·Check</a:t>
            </a:r>
            <a:r>
              <a:rPr sz="1700" kern="0" spc="4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Pop-up</a:t>
            </a:r>
            <a:r>
              <a:rPr sz="1700" kern="0" spc="3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Wi</a:t>
            </a:r>
            <a:r>
              <a:rPr sz="1700" kern="0" spc="-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ndow? </a:t>
            </a:r>
            <a:r>
              <a:rPr sz="1700" kern="0" spc="-30" dirty="0">
                <a:solidFill>
                  <a:srgbClr val="28788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√</a:t>
            </a:r>
            <a:endParaRPr sz="1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  <a:spcBef>
                <a:spcPts val="1420"/>
              </a:spcBef>
            </a:pP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·Check</a:t>
            </a:r>
            <a:r>
              <a:rPr sz="1700" kern="0" spc="3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Audio</a:t>
            </a:r>
            <a:r>
              <a:rPr sz="1700" kern="0" spc="26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Alarm?</a:t>
            </a:r>
            <a:endParaRPr sz="1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3830" indent="-151765" algn="l" rtl="0" eaLnBrk="0">
              <a:lnSpc>
                <a:spcPct val="91000"/>
              </a:lnSpc>
              <a:spcBef>
                <a:spcPts val="5"/>
              </a:spcBef>
            </a:pPr>
            <a:r>
              <a:rPr sz="1700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·Check  Em</a:t>
            </a: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ail/WeChat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</a:t>
            </a: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Delivery?</a:t>
            </a:r>
            <a:endParaRPr sz="1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6" name="textbox 136"/>
          <p:cNvSpPr/>
          <p:nvPr/>
        </p:nvSpPr>
        <p:spPr>
          <a:xfrm>
            <a:off x="3285835" y="8324449"/>
            <a:ext cx="10635615" cy="3911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77800" algn="l" rtl="0" eaLnBrk="0">
              <a:lnSpc>
                <a:spcPct val="92000"/>
              </a:lnSpc>
            </a:pPr>
            <a:r>
              <a:rPr sz="2600" i="1" kern="0" spc="-23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</a:t>
            </a:r>
            <a:r>
              <a:rPr sz="2600" kern="0" spc="-60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600" b="1" i="1" kern="0" spc="-23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未经历过演练的系统是不安全的。”—</a:t>
            </a:r>
            <a:r>
              <a:rPr sz="2600" kern="0" spc="47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600" b="1" i="1" kern="0" spc="-23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确保真实危机时系统零延迟响应。</a:t>
            </a:r>
            <a:endParaRPr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8" name="textbox 138"/>
          <p:cNvSpPr/>
          <p:nvPr/>
        </p:nvSpPr>
        <p:spPr>
          <a:xfrm>
            <a:off x="7683552" y="5203608"/>
            <a:ext cx="1851660" cy="8528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8580" indent="-56515" algn="l" rtl="0" eaLnBrk="0">
              <a:lnSpc>
                <a:spcPct val="102000"/>
              </a:lnSpc>
            </a:pPr>
            <a:r>
              <a:rPr sz="1900" b="1" kern="0" spc="-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Simulated Input:</a:t>
            </a:r>
            <a:r>
              <a:rPr sz="1900" b="1" kern="0" spc="7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Generate</a:t>
            </a:r>
            <a:r>
              <a:rPr sz="1700" kern="0" spc="25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random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temp</a:t>
            </a: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700" kern="0" spc="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90</a:t>
            </a:r>
            <a:r>
              <a:rPr sz="1700" kern="0" spc="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r>
              <a:rPr sz="1700" kern="0" spc="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-98</a:t>
            </a:r>
            <a:r>
              <a:rPr sz="1700" kern="0" spc="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endParaRPr sz="17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0" name="textbox 140"/>
          <p:cNvSpPr/>
          <p:nvPr/>
        </p:nvSpPr>
        <p:spPr>
          <a:xfrm>
            <a:off x="14239839" y="5352776"/>
            <a:ext cx="2038985" cy="5397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38175" algn="l" rtl="0" eaLnBrk="0">
              <a:lnSpc>
                <a:spcPct val="81000"/>
              </a:lnSpc>
            </a:pPr>
            <a:r>
              <a:rPr sz="1900" b="1" kern="0" spc="-7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Result:</a:t>
            </a:r>
            <a:endParaRPr sz="1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250"/>
              </a:spcBef>
            </a:pPr>
            <a:r>
              <a:rPr sz="1700" b="1" kern="0" spc="4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验证报警链路连遹性</a:t>
            </a:r>
            <a:endParaRPr sz="1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2" name="textbox 142"/>
          <p:cNvSpPr/>
          <p:nvPr/>
        </p:nvSpPr>
        <p:spPr>
          <a:xfrm>
            <a:off x="1400111" y="5293634"/>
            <a:ext cx="1572894" cy="6242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34950" algn="l" rtl="0" eaLnBrk="0">
              <a:lnSpc>
                <a:spcPct val="95000"/>
              </a:lnSpc>
            </a:pPr>
            <a:r>
              <a:rPr sz="1700" b="1" kern="0" spc="3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管理员点击</a:t>
            </a:r>
            <a:endParaRPr sz="1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1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5"/>
              </a:spcBef>
            </a:pPr>
            <a:r>
              <a:rPr sz="1700" b="1" kern="0" spc="2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[注入故障]按纽</a:t>
            </a:r>
            <a:endParaRPr sz="1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4" name="textbox 144"/>
          <p:cNvSpPr/>
          <p:nvPr/>
        </p:nvSpPr>
        <p:spPr>
          <a:xfrm>
            <a:off x="4133815" y="5552643"/>
            <a:ext cx="2534920" cy="2616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1900" b="1" kern="0" spc="-50" dirty="0">
                <a:solidFill>
                  <a:srgbClr val="C0B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self.force</a:t>
            </a:r>
            <a:r>
              <a:rPr sz="1900" b="1" kern="0" spc="-60" dirty="0">
                <a:solidFill>
                  <a:srgbClr val="C0B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_failure</a:t>
            </a:r>
            <a:r>
              <a:rPr sz="1900" b="1" kern="0" spc="200" dirty="0">
                <a:solidFill>
                  <a:srgbClr val="C0B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900" kern="0" spc="-60" dirty="0">
                <a:solidFill>
                  <a:srgbClr val="608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=True</a:t>
            </a:r>
            <a:endParaRPr sz="19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97.6522047244095,&quot;left&quot;:487.5029921259842,&quot;top&quot;:189.84905511811024,&quot;width&quot;:737.0453543307087}"/>
</p:tagLst>
</file>

<file path=ppt/tags/tag2.xml><?xml version="1.0" encoding="utf-8"?>
<p:tagLst xmlns:p="http://schemas.openxmlformats.org/presentationml/2006/main">
  <p:tag name="KSO_WM_DIAGRAM_VIRTUALLY_FRAME" val="{&quot;height&quot;:397.6522047244095,&quot;left&quot;:487.5029921259842,&quot;top&quot;:189.84905511811024,&quot;width&quot;:737.0453543307087}"/>
</p:tagLst>
</file>

<file path=ppt/tags/tag3.xml><?xml version="1.0" encoding="utf-8"?>
<p:tagLst xmlns:p="http://schemas.openxmlformats.org/presentationml/2006/main">
  <p:tag name="KSO_WM_DIAGRAM_VIRTUALLY_FRAME" val="{&quot;height&quot;:397.6522047244095,&quot;left&quot;:487.5029921259842,&quot;top&quot;:189.84905511811024,&quot;width&quot;:737.0453543307087}"/>
</p:tagLst>
</file>

<file path=ppt/tags/tag4.xml><?xml version="1.0" encoding="utf-8"?>
<p:tagLst xmlns:p="http://schemas.openxmlformats.org/presentationml/2006/main">
  <p:tag name="KSO_WM_DIAGRAM_VIRTUALLY_FRAME" val="{&quot;height&quot;:397.6522047244095,&quot;left&quot;:487.5029921259842,&quot;top&quot;:189.84905511811024,&quot;width&quot;:737.0453543307087}"/>
</p:tagLst>
</file>

<file path=ppt/tags/tag5.xml><?xml version="1.0" encoding="utf-8"?>
<p:tagLst xmlns:p="http://schemas.openxmlformats.org/presentationml/2006/main">
  <p:tag name="KSO_WM_DIAGRAM_VIRTUALLY_FRAME" val="{&quot;height&quot;:397.6522047244095,&quot;left&quot;:487.5029921259842,&quot;top&quot;:189.84905511811024,&quot;width&quot;:737.0453543307087}"/>
</p:tagLst>
</file>

<file path=ppt/tags/tag6.xml><?xml version="1.0" encoding="utf-8"?>
<p:tagLst xmlns:p="http://schemas.openxmlformats.org/presentationml/2006/main">
  <p:tag name="KSO_WM_DIAGRAM_VIRTUALLY_FRAME" val="{&quot;height&quot;:397.6522047244095,&quot;left&quot;:487.5029921259842,&quot;top&quot;:189.84905511811024,&quot;width&quot;:737.0453543307087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3761</Words>
  <Application>WPS 演示</Application>
  <PresentationFormat/>
  <Paragraphs>452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Arial</vt:lpstr>
      <vt:lpstr>黑体</vt:lpstr>
      <vt:lpstr>Times New Roman</vt:lpstr>
      <vt:lpstr>隶书</vt:lpstr>
      <vt:lpstr>楷体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上官润智</cp:lastModifiedBy>
  <cp:revision>6</cp:revision>
  <dcterms:created xsi:type="dcterms:W3CDTF">2026-01-25T07:00:40Z</dcterms:created>
  <dcterms:modified xsi:type="dcterms:W3CDTF">2026-01-25T09:26:50Z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wqlLaW5nc29mdCBQREYgdG8gV1BTIDExMEI</vt:lpwstr>
  </property>
  <property fmtid="{D5CDD505-2E9C-101B-9397-08002B2CF9AE}" pid="3" name="Created">
    <vt:filetime>2026-01-25T10:55:17Z</vt:filetime>
  </property>
  <property fmtid="{D5CDD505-2E9C-101B-9397-08002B2CF9AE}" pid="4" name="UsrData">
    <vt:lpwstr>697585fc0025b3001ff491c5wl</vt:lpwstr>
  </property>
  <property fmtid="{D5CDD505-2E9C-101B-9397-08002B2CF9AE}" pid="5" name="KSOProductBuildVer">
    <vt:lpwstr>2052-12.1.0.24034</vt:lpwstr>
  </property>
</Properties>
</file>